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98" r:id="rId6"/>
    <p:sldId id="299" r:id="rId7"/>
    <p:sldId id="297" r:id="rId8"/>
    <p:sldId id="300" r:id="rId9"/>
    <p:sldId id="309" r:id="rId10"/>
    <p:sldId id="302" r:id="rId11"/>
    <p:sldId id="301" r:id="rId12"/>
    <p:sldId id="304" r:id="rId13"/>
    <p:sldId id="305" r:id="rId14"/>
    <p:sldId id="306" r:id="rId15"/>
    <p:sldId id="307" r:id="rId16"/>
    <p:sldId id="308" r:id="rId17"/>
    <p:sldId id="296" r:id="rId18"/>
  </p:sldIdLst>
  <p:sldSz cx="12188825" cy="6858000"/>
  <p:notesSz cx="6858000" cy="9945688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1BB1E-6C25-423D-AA2B-B1784A623770}" v="2" dt="2020-08-21T10:00:06.93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2" autoAdjust="0"/>
    <p:restoredTop sz="82698" autoAdjust="0"/>
  </p:normalViewPr>
  <p:slideViewPr>
    <p:cSldViewPr showGuides="1">
      <p:cViewPr varScale="1">
        <p:scale>
          <a:sx n="159" d="100"/>
          <a:sy n="159" d="100"/>
        </p:scale>
        <p:origin x="348" y="13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154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2EEB852-CAF2-4B29-887B-B2C5138BC861}" type="datetime1">
              <a:rPr lang="da-DK" smtClean="0">
                <a:solidFill>
                  <a:schemeClr val="tx2"/>
                </a:solidFill>
              </a:rPr>
              <a:t>29-09-2023</a:t>
            </a:fld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a-DK">
                <a:solidFill>
                  <a:schemeClr val="tx2"/>
                </a:solidFill>
              </a:rPr>
              <a:pPr algn="r" rtl="0"/>
              <a:t>‹nr.›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575BCDB-CEAB-4D0E-A37C-4BF204E32E7F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959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63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308" y="76200"/>
            <a:ext cx="10157355" cy="1397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5A6A15-8B8F-4257-B16C-2BC0E02E0672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2CD418-4BBB-4ED8-B6AC-3CBB8B78C539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21BD4-AE20-4B67-B545-FB4068B0E5F6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000" b="0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384B0-6AE8-49DC-B9E0-9F99D32F2E26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730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9755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30604-508A-4A73-A0AC-1E6AF84FE0B9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E335A5-27DC-4917-9A9D-A580B87EF02E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5A064-9609-4314-972A-44930A77D5E9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9E63-3169-4F03-9AD2-B5D6A85FB6E9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75A2-7631-418B-B1C0-DB85A7BB6BBC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E0C4989-B8CF-4D48-B0B4-93E3C3269319}" type="datetime1">
              <a:rPr lang="da-DK" smtClean="0"/>
              <a:pPr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bliotek.eaaa.dk/forside/hjaelp-til-opgaven/kildehandtering/harvard-standarden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png"/><Relationship Id="rId5" Type="http://schemas.openxmlformats.org/officeDocument/2006/relationships/hyperlink" Target="https://www.zotero.org/support" TargetMode="Externa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bibliotek.eaaa.dk/forside/hjaelp-til-opgaven/kildehandtering/zotero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8188" y="1124744"/>
            <a:ext cx="8538873" cy="3298825"/>
          </a:xfrm>
        </p:spPr>
        <p:txBody>
          <a:bodyPr rtlCol="0"/>
          <a:lstStyle/>
          <a:p>
            <a:pPr rtl="0"/>
            <a:r>
              <a:rPr lang="da-DK" dirty="0"/>
              <a:t>Kom godt i gang med </a:t>
            </a:r>
            <a:r>
              <a:rPr lang="da-DK" sz="9600" dirty="0"/>
              <a:t>ZOTERO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26">
        <p:fade/>
      </p:transition>
    </mc:Choice>
    <mc:Fallback xmlns="">
      <p:transition spd="med" advTm="1342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03363EF-DA80-451F-B113-E90060AA5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DDCDC9-01FF-4672-8506-99F9F3FBADCC}"/>
              </a:ext>
            </a:extLst>
          </p:cNvPr>
          <p:cNvSpPr txBox="1"/>
          <p:nvPr/>
        </p:nvSpPr>
        <p:spPr>
          <a:xfrm>
            <a:off x="5662364" y="3658018"/>
            <a:ext cx="5977844" cy="830997"/>
          </a:xfrm>
          <a:custGeom>
            <a:avLst/>
            <a:gdLst>
              <a:gd name="connsiteX0" fmla="*/ 0 w 5977844"/>
              <a:gd name="connsiteY0" fmla="*/ 0 h 830997"/>
              <a:gd name="connsiteX1" fmla="*/ 418449 w 5977844"/>
              <a:gd name="connsiteY1" fmla="*/ 0 h 830997"/>
              <a:gd name="connsiteX2" fmla="*/ 1135790 w 5977844"/>
              <a:gd name="connsiteY2" fmla="*/ 0 h 830997"/>
              <a:gd name="connsiteX3" fmla="*/ 1793353 w 5977844"/>
              <a:gd name="connsiteY3" fmla="*/ 0 h 830997"/>
              <a:gd name="connsiteX4" fmla="*/ 2211802 w 5977844"/>
              <a:gd name="connsiteY4" fmla="*/ 0 h 830997"/>
              <a:gd name="connsiteX5" fmla="*/ 2749808 w 5977844"/>
              <a:gd name="connsiteY5" fmla="*/ 0 h 830997"/>
              <a:gd name="connsiteX6" fmla="*/ 3467150 w 5977844"/>
              <a:gd name="connsiteY6" fmla="*/ 0 h 830997"/>
              <a:gd name="connsiteX7" fmla="*/ 4064934 w 5977844"/>
              <a:gd name="connsiteY7" fmla="*/ 0 h 830997"/>
              <a:gd name="connsiteX8" fmla="*/ 4722497 w 5977844"/>
              <a:gd name="connsiteY8" fmla="*/ 0 h 830997"/>
              <a:gd name="connsiteX9" fmla="*/ 5260503 w 5977844"/>
              <a:gd name="connsiteY9" fmla="*/ 0 h 830997"/>
              <a:gd name="connsiteX10" fmla="*/ 5977844 w 5977844"/>
              <a:gd name="connsiteY10" fmla="*/ 0 h 830997"/>
              <a:gd name="connsiteX11" fmla="*/ 5977844 w 5977844"/>
              <a:gd name="connsiteY11" fmla="*/ 432118 h 830997"/>
              <a:gd name="connsiteX12" fmla="*/ 5977844 w 5977844"/>
              <a:gd name="connsiteY12" fmla="*/ 830997 h 830997"/>
              <a:gd name="connsiteX13" fmla="*/ 5559395 w 5977844"/>
              <a:gd name="connsiteY13" fmla="*/ 830997 h 830997"/>
              <a:gd name="connsiteX14" fmla="*/ 5140946 w 5977844"/>
              <a:gd name="connsiteY14" fmla="*/ 830997 h 830997"/>
              <a:gd name="connsiteX15" fmla="*/ 4483383 w 5977844"/>
              <a:gd name="connsiteY15" fmla="*/ 830997 h 830997"/>
              <a:gd name="connsiteX16" fmla="*/ 4064934 w 5977844"/>
              <a:gd name="connsiteY16" fmla="*/ 830997 h 830997"/>
              <a:gd name="connsiteX17" fmla="*/ 3467150 w 5977844"/>
              <a:gd name="connsiteY17" fmla="*/ 830997 h 830997"/>
              <a:gd name="connsiteX18" fmla="*/ 2988922 w 5977844"/>
              <a:gd name="connsiteY18" fmla="*/ 830997 h 830997"/>
              <a:gd name="connsiteX19" fmla="*/ 2391138 w 5977844"/>
              <a:gd name="connsiteY19" fmla="*/ 830997 h 830997"/>
              <a:gd name="connsiteX20" fmla="*/ 1793353 w 5977844"/>
              <a:gd name="connsiteY20" fmla="*/ 830997 h 830997"/>
              <a:gd name="connsiteX21" fmla="*/ 1195569 w 5977844"/>
              <a:gd name="connsiteY21" fmla="*/ 830997 h 830997"/>
              <a:gd name="connsiteX22" fmla="*/ 597784 w 5977844"/>
              <a:gd name="connsiteY22" fmla="*/ 830997 h 830997"/>
              <a:gd name="connsiteX23" fmla="*/ 0 w 5977844"/>
              <a:gd name="connsiteY23" fmla="*/ 830997 h 830997"/>
              <a:gd name="connsiteX24" fmla="*/ 0 w 5977844"/>
              <a:gd name="connsiteY24" fmla="*/ 407189 h 830997"/>
              <a:gd name="connsiteX25" fmla="*/ 0 w 5977844"/>
              <a:gd name="connsiteY2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77844" h="830997" fill="none" extrusionOk="0">
                <a:moveTo>
                  <a:pt x="0" y="0"/>
                </a:moveTo>
                <a:cubicBezTo>
                  <a:pt x="156668" y="-29681"/>
                  <a:pt x="268041" y="50037"/>
                  <a:pt x="418449" y="0"/>
                </a:cubicBezTo>
                <a:cubicBezTo>
                  <a:pt x="568857" y="-50037"/>
                  <a:pt x="781711" y="52574"/>
                  <a:pt x="1135790" y="0"/>
                </a:cubicBezTo>
                <a:cubicBezTo>
                  <a:pt x="1489869" y="-52574"/>
                  <a:pt x="1497822" y="4284"/>
                  <a:pt x="1793353" y="0"/>
                </a:cubicBezTo>
                <a:cubicBezTo>
                  <a:pt x="2088884" y="-4284"/>
                  <a:pt x="2054175" y="8566"/>
                  <a:pt x="2211802" y="0"/>
                </a:cubicBezTo>
                <a:cubicBezTo>
                  <a:pt x="2369429" y="-8566"/>
                  <a:pt x="2519175" y="54549"/>
                  <a:pt x="2749808" y="0"/>
                </a:cubicBezTo>
                <a:cubicBezTo>
                  <a:pt x="2980441" y="-54549"/>
                  <a:pt x="3191556" y="31686"/>
                  <a:pt x="3467150" y="0"/>
                </a:cubicBezTo>
                <a:cubicBezTo>
                  <a:pt x="3742744" y="-31686"/>
                  <a:pt x="3908708" y="32848"/>
                  <a:pt x="4064934" y="0"/>
                </a:cubicBezTo>
                <a:cubicBezTo>
                  <a:pt x="4221160" y="-32848"/>
                  <a:pt x="4427723" y="10510"/>
                  <a:pt x="4722497" y="0"/>
                </a:cubicBezTo>
                <a:cubicBezTo>
                  <a:pt x="5017271" y="-10510"/>
                  <a:pt x="5104784" y="31914"/>
                  <a:pt x="5260503" y="0"/>
                </a:cubicBezTo>
                <a:cubicBezTo>
                  <a:pt x="5416222" y="-31914"/>
                  <a:pt x="5632686" y="49389"/>
                  <a:pt x="5977844" y="0"/>
                </a:cubicBezTo>
                <a:cubicBezTo>
                  <a:pt x="5995022" y="102297"/>
                  <a:pt x="5936302" y="300085"/>
                  <a:pt x="5977844" y="432118"/>
                </a:cubicBezTo>
                <a:cubicBezTo>
                  <a:pt x="6019386" y="564151"/>
                  <a:pt x="5932964" y="654506"/>
                  <a:pt x="5977844" y="830997"/>
                </a:cubicBezTo>
                <a:cubicBezTo>
                  <a:pt x="5823549" y="865035"/>
                  <a:pt x="5699191" y="793037"/>
                  <a:pt x="5559395" y="830997"/>
                </a:cubicBezTo>
                <a:cubicBezTo>
                  <a:pt x="5419599" y="868957"/>
                  <a:pt x="5302685" y="785249"/>
                  <a:pt x="5140946" y="830997"/>
                </a:cubicBezTo>
                <a:cubicBezTo>
                  <a:pt x="4979207" y="876745"/>
                  <a:pt x="4620093" y="819228"/>
                  <a:pt x="4483383" y="830997"/>
                </a:cubicBezTo>
                <a:cubicBezTo>
                  <a:pt x="4346673" y="842766"/>
                  <a:pt x="4152051" y="804154"/>
                  <a:pt x="4064934" y="830997"/>
                </a:cubicBezTo>
                <a:cubicBezTo>
                  <a:pt x="3977817" y="857840"/>
                  <a:pt x="3749787" y="773670"/>
                  <a:pt x="3467150" y="830997"/>
                </a:cubicBezTo>
                <a:cubicBezTo>
                  <a:pt x="3184513" y="888324"/>
                  <a:pt x="3162469" y="816628"/>
                  <a:pt x="2988922" y="830997"/>
                </a:cubicBezTo>
                <a:cubicBezTo>
                  <a:pt x="2815375" y="845366"/>
                  <a:pt x="2536880" y="813556"/>
                  <a:pt x="2391138" y="830997"/>
                </a:cubicBezTo>
                <a:cubicBezTo>
                  <a:pt x="2245396" y="848438"/>
                  <a:pt x="2022857" y="823334"/>
                  <a:pt x="1793353" y="830997"/>
                </a:cubicBezTo>
                <a:cubicBezTo>
                  <a:pt x="1563849" y="838660"/>
                  <a:pt x="1464485" y="765739"/>
                  <a:pt x="1195569" y="830997"/>
                </a:cubicBezTo>
                <a:cubicBezTo>
                  <a:pt x="926653" y="896255"/>
                  <a:pt x="825177" y="770819"/>
                  <a:pt x="597784" y="830997"/>
                </a:cubicBezTo>
                <a:cubicBezTo>
                  <a:pt x="370391" y="891175"/>
                  <a:pt x="286721" y="771360"/>
                  <a:pt x="0" y="830997"/>
                </a:cubicBezTo>
                <a:cubicBezTo>
                  <a:pt x="-25004" y="707493"/>
                  <a:pt x="44823" y="522033"/>
                  <a:pt x="0" y="407189"/>
                </a:cubicBezTo>
                <a:cubicBezTo>
                  <a:pt x="-44823" y="292345"/>
                  <a:pt x="10784" y="124652"/>
                  <a:pt x="0" y="0"/>
                </a:cubicBezTo>
                <a:close/>
              </a:path>
              <a:path w="5977844" h="830997" stroke="0" extrusionOk="0">
                <a:moveTo>
                  <a:pt x="0" y="0"/>
                </a:moveTo>
                <a:cubicBezTo>
                  <a:pt x="212602" y="-23226"/>
                  <a:pt x="390542" y="63846"/>
                  <a:pt x="538006" y="0"/>
                </a:cubicBezTo>
                <a:cubicBezTo>
                  <a:pt x="685470" y="-63846"/>
                  <a:pt x="827031" y="37172"/>
                  <a:pt x="956455" y="0"/>
                </a:cubicBezTo>
                <a:cubicBezTo>
                  <a:pt x="1085879" y="-37172"/>
                  <a:pt x="1504656" y="15017"/>
                  <a:pt x="1673796" y="0"/>
                </a:cubicBezTo>
                <a:cubicBezTo>
                  <a:pt x="1842936" y="-15017"/>
                  <a:pt x="1947894" y="37294"/>
                  <a:pt x="2211802" y="0"/>
                </a:cubicBezTo>
                <a:cubicBezTo>
                  <a:pt x="2475710" y="-37294"/>
                  <a:pt x="2501407" y="63998"/>
                  <a:pt x="2749808" y="0"/>
                </a:cubicBezTo>
                <a:cubicBezTo>
                  <a:pt x="2998209" y="-63998"/>
                  <a:pt x="3256385" y="25102"/>
                  <a:pt x="3467150" y="0"/>
                </a:cubicBezTo>
                <a:cubicBezTo>
                  <a:pt x="3677915" y="-25102"/>
                  <a:pt x="3741404" y="116"/>
                  <a:pt x="3945377" y="0"/>
                </a:cubicBezTo>
                <a:cubicBezTo>
                  <a:pt x="4149350" y="-116"/>
                  <a:pt x="4452156" y="5193"/>
                  <a:pt x="4662718" y="0"/>
                </a:cubicBezTo>
                <a:cubicBezTo>
                  <a:pt x="4873280" y="-5193"/>
                  <a:pt x="5027327" y="39146"/>
                  <a:pt x="5380060" y="0"/>
                </a:cubicBezTo>
                <a:cubicBezTo>
                  <a:pt x="5732793" y="-39146"/>
                  <a:pt x="5765185" y="65462"/>
                  <a:pt x="5977844" y="0"/>
                </a:cubicBezTo>
                <a:cubicBezTo>
                  <a:pt x="5995249" y="97870"/>
                  <a:pt x="5933729" y="253431"/>
                  <a:pt x="5977844" y="432118"/>
                </a:cubicBezTo>
                <a:cubicBezTo>
                  <a:pt x="6021959" y="610805"/>
                  <a:pt x="5954176" y="743106"/>
                  <a:pt x="5977844" y="830997"/>
                </a:cubicBezTo>
                <a:cubicBezTo>
                  <a:pt x="5802683" y="873191"/>
                  <a:pt x="5766945" y="823031"/>
                  <a:pt x="5559395" y="830997"/>
                </a:cubicBezTo>
                <a:cubicBezTo>
                  <a:pt x="5351845" y="838963"/>
                  <a:pt x="5134114" y="801872"/>
                  <a:pt x="4842054" y="830997"/>
                </a:cubicBezTo>
                <a:cubicBezTo>
                  <a:pt x="4549994" y="860122"/>
                  <a:pt x="4493213" y="825163"/>
                  <a:pt x="4363826" y="830997"/>
                </a:cubicBezTo>
                <a:cubicBezTo>
                  <a:pt x="4234439" y="836831"/>
                  <a:pt x="3971330" y="793270"/>
                  <a:pt x="3766042" y="830997"/>
                </a:cubicBezTo>
                <a:cubicBezTo>
                  <a:pt x="3560754" y="868724"/>
                  <a:pt x="3234490" y="811075"/>
                  <a:pt x="3048700" y="830997"/>
                </a:cubicBezTo>
                <a:cubicBezTo>
                  <a:pt x="2862910" y="850919"/>
                  <a:pt x="2647656" y="764656"/>
                  <a:pt x="2450916" y="830997"/>
                </a:cubicBezTo>
                <a:cubicBezTo>
                  <a:pt x="2254176" y="897338"/>
                  <a:pt x="2144048" y="820901"/>
                  <a:pt x="2032467" y="830997"/>
                </a:cubicBezTo>
                <a:cubicBezTo>
                  <a:pt x="1920886" y="841093"/>
                  <a:pt x="1720778" y="802517"/>
                  <a:pt x="1554239" y="830997"/>
                </a:cubicBezTo>
                <a:cubicBezTo>
                  <a:pt x="1387700" y="859477"/>
                  <a:pt x="1044621" y="790619"/>
                  <a:pt x="836898" y="830997"/>
                </a:cubicBezTo>
                <a:cubicBezTo>
                  <a:pt x="629175" y="871375"/>
                  <a:pt x="343612" y="818523"/>
                  <a:pt x="0" y="830997"/>
                </a:cubicBezTo>
                <a:cubicBezTo>
                  <a:pt x="-10908" y="666800"/>
                  <a:pt x="29344" y="561080"/>
                  <a:pt x="0" y="432118"/>
                </a:cubicBezTo>
                <a:cubicBezTo>
                  <a:pt x="-29344" y="303156"/>
                  <a:pt x="26535" y="13868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 w="254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Bruger du den browser som du har downloadet </a:t>
            </a:r>
            <a:r>
              <a:rPr lang="da-DK" dirty="0" err="1"/>
              <a:t>Connectoren</a:t>
            </a:r>
            <a:r>
              <a:rPr lang="da-DK" dirty="0"/>
              <a:t> til?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D0B13BC-956B-42F4-905D-22914F53EB88}"/>
              </a:ext>
            </a:extLst>
          </p:cNvPr>
          <p:cNvSpPr txBox="1"/>
          <p:nvPr/>
        </p:nvSpPr>
        <p:spPr>
          <a:xfrm>
            <a:off x="693812" y="1124744"/>
            <a:ext cx="4392488" cy="4401205"/>
          </a:xfrm>
          <a:custGeom>
            <a:avLst/>
            <a:gdLst>
              <a:gd name="connsiteX0" fmla="*/ 0 w 4392488"/>
              <a:gd name="connsiteY0" fmla="*/ 0 h 4401205"/>
              <a:gd name="connsiteX1" fmla="*/ 461211 w 4392488"/>
              <a:gd name="connsiteY1" fmla="*/ 0 h 4401205"/>
              <a:gd name="connsiteX2" fmla="*/ 1010272 w 4392488"/>
              <a:gd name="connsiteY2" fmla="*/ 0 h 4401205"/>
              <a:gd name="connsiteX3" fmla="*/ 1647183 w 4392488"/>
              <a:gd name="connsiteY3" fmla="*/ 0 h 4401205"/>
              <a:gd name="connsiteX4" fmla="*/ 2108394 w 4392488"/>
              <a:gd name="connsiteY4" fmla="*/ 0 h 4401205"/>
              <a:gd name="connsiteX5" fmla="*/ 2701380 w 4392488"/>
              <a:gd name="connsiteY5" fmla="*/ 0 h 4401205"/>
              <a:gd name="connsiteX6" fmla="*/ 3162591 w 4392488"/>
              <a:gd name="connsiteY6" fmla="*/ 0 h 4401205"/>
              <a:gd name="connsiteX7" fmla="*/ 3711652 w 4392488"/>
              <a:gd name="connsiteY7" fmla="*/ 0 h 4401205"/>
              <a:gd name="connsiteX8" fmla="*/ 4392488 w 4392488"/>
              <a:gd name="connsiteY8" fmla="*/ 0 h 4401205"/>
              <a:gd name="connsiteX9" fmla="*/ 4392488 w 4392488"/>
              <a:gd name="connsiteY9" fmla="*/ 418114 h 4401205"/>
              <a:gd name="connsiteX10" fmla="*/ 4392488 w 4392488"/>
              <a:gd name="connsiteY10" fmla="*/ 1056289 h 4401205"/>
              <a:gd name="connsiteX11" fmla="*/ 4392488 w 4392488"/>
              <a:gd name="connsiteY11" fmla="*/ 1606440 h 4401205"/>
              <a:gd name="connsiteX12" fmla="*/ 4392488 w 4392488"/>
              <a:gd name="connsiteY12" fmla="*/ 2244615 h 4401205"/>
              <a:gd name="connsiteX13" fmla="*/ 4392488 w 4392488"/>
              <a:gd name="connsiteY13" fmla="*/ 2838777 h 4401205"/>
              <a:gd name="connsiteX14" fmla="*/ 4392488 w 4392488"/>
              <a:gd name="connsiteY14" fmla="*/ 3344916 h 4401205"/>
              <a:gd name="connsiteX15" fmla="*/ 4392488 w 4392488"/>
              <a:gd name="connsiteY15" fmla="*/ 4401205 h 4401205"/>
              <a:gd name="connsiteX16" fmla="*/ 3931277 w 4392488"/>
              <a:gd name="connsiteY16" fmla="*/ 4401205 h 4401205"/>
              <a:gd name="connsiteX17" fmla="*/ 3382216 w 4392488"/>
              <a:gd name="connsiteY17" fmla="*/ 4401205 h 4401205"/>
              <a:gd name="connsiteX18" fmla="*/ 2745305 w 4392488"/>
              <a:gd name="connsiteY18" fmla="*/ 4401205 h 4401205"/>
              <a:gd name="connsiteX19" fmla="*/ 2108394 w 4392488"/>
              <a:gd name="connsiteY19" fmla="*/ 4401205 h 4401205"/>
              <a:gd name="connsiteX20" fmla="*/ 1515408 w 4392488"/>
              <a:gd name="connsiteY20" fmla="*/ 4401205 h 4401205"/>
              <a:gd name="connsiteX21" fmla="*/ 922422 w 4392488"/>
              <a:gd name="connsiteY21" fmla="*/ 4401205 h 4401205"/>
              <a:gd name="connsiteX22" fmla="*/ 0 w 4392488"/>
              <a:gd name="connsiteY22" fmla="*/ 4401205 h 4401205"/>
              <a:gd name="connsiteX23" fmla="*/ 0 w 4392488"/>
              <a:gd name="connsiteY23" fmla="*/ 3939078 h 4401205"/>
              <a:gd name="connsiteX24" fmla="*/ 0 w 4392488"/>
              <a:gd name="connsiteY24" fmla="*/ 3388928 h 4401205"/>
              <a:gd name="connsiteX25" fmla="*/ 0 w 4392488"/>
              <a:gd name="connsiteY25" fmla="*/ 2838777 h 4401205"/>
              <a:gd name="connsiteX26" fmla="*/ 0 w 4392488"/>
              <a:gd name="connsiteY26" fmla="*/ 2420663 h 4401205"/>
              <a:gd name="connsiteX27" fmla="*/ 0 w 4392488"/>
              <a:gd name="connsiteY27" fmla="*/ 1826500 h 4401205"/>
              <a:gd name="connsiteX28" fmla="*/ 0 w 4392488"/>
              <a:gd name="connsiteY28" fmla="*/ 1408386 h 4401205"/>
              <a:gd name="connsiteX29" fmla="*/ 0 w 4392488"/>
              <a:gd name="connsiteY29" fmla="*/ 858235 h 4401205"/>
              <a:gd name="connsiteX30" fmla="*/ 0 w 4392488"/>
              <a:gd name="connsiteY30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92488" h="4401205" fill="none" extrusionOk="0">
                <a:moveTo>
                  <a:pt x="0" y="0"/>
                </a:moveTo>
                <a:cubicBezTo>
                  <a:pt x="145428" y="-53914"/>
                  <a:pt x="267194" y="20924"/>
                  <a:pt x="461211" y="0"/>
                </a:cubicBezTo>
                <a:cubicBezTo>
                  <a:pt x="655228" y="-20924"/>
                  <a:pt x="858034" y="9455"/>
                  <a:pt x="1010272" y="0"/>
                </a:cubicBezTo>
                <a:cubicBezTo>
                  <a:pt x="1162510" y="-9455"/>
                  <a:pt x="1401802" y="22099"/>
                  <a:pt x="1647183" y="0"/>
                </a:cubicBezTo>
                <a:cubicBezTo>
                  <a:pt x="1892564" y="-22099"/>
                  <a:pt x="1974820" y="30529"/>
                  <a:pt x="2108394" y="0"/>
                </a:cubicBezTo>
                <a:cubicBezTo>
                  <a:pt x="2241968" y="-30529"/>
                  <a:pt x="2426728" y="70256"/>
                  <a:pt x="2701380" y="0"/>
                </a:cubicBezTo>
                <a:cubicBezTo>
                  <a:pt x="2976032" y="-70256"/>
                  <a:pt x="3053519" y="4610"/>
                  <a:pt x="3162591" y="0"/>
                </a:cubicBezTo>
                <a:cubicBezTo>
                  <a:pt x="3271663" y="-4610"/>
                  <a:pt x="3593888" y="3016"/>
                  <a:pt x="3711652" y="0"/>
                </a:cubicBezTo>
                <a:cubicBezTo>
                  <a:pt x="3829416" y="-3016"/>
                  <a:pt x="4170977" y="30423"/>
                  <a:pt x="4392488" y="0"/>
                </a:cubicBezTo>
                <a:cubicBezTo>
                  <a:pt x="4431379" y="99160"/>
                  <a:pt x="4347398" y="220728"/>
                  <a:pt x="4392488" y="418114"/>
                </a:cubicBezTo>
                <a:cubicBezTo>
                  <a:pt x="4437578" y="615500"/>
                  <a:pt x="4348621" y="922987"/>
                  <a:pt x="4392488" y="1056289"/>
                </a:cubicBezTo>
                <a:cubicBezTo>
                  <a:pt x="4436355" y="1189591"/>
                  <a:pt x="4381703" y="1491953"/>
                  <a:pt x="4392488" y="1606440"/>
                </a:cubicBezTo>
                <a:cubicBezTo>
                  <a:pt x="4403273" y="1720927"/>
                  <a:pt x="4354844" y="1940310"/>
                  <a:pt x="4392488" y="2244615"/>
                </a:cubicBezTo>
                <a:cubicBezTo>
                  <a:pt x="4430132" y="2548921"/>
                  <a:pt x="4337033" y="2683947"/>
                  <a:pt x="4392488" y="2838777"/>
                </a:cubicBezTo>
                <a:cubicBezTo>
                  <a:pt x="4447943" y="2993607"/>
                  <a:pt x="4370356" y="3151801"/>
                  <a:pt x="4392488" y="3344916"/>
                </a:cubicBezTo>
                <a:cubicBezTo>
                  <a:pt x="4414620" y="3538031"/>
                  <a:pt x="4357226" y="4093441"/>
                  <a:pt x="4392488" y="4401205"/>
                </a:cubicBezTo>
                <a:cubicBezTo>
                  <a:pt x="4248234" y="4453322"/>
                  <a:pt x="4068758" y="4377741"/>
                  <a:pt x="3931277" y="4401205"/>
                </a:cubicBezTo>
                <a:cubicBezTo>
                  <a:pt x="3793796" y="4424669"/>
                  <a:pt x="3650549" y="4392446"/>
                  <a:pt x="3382216" y="4401205"/>
                </a:cubicBezTo>
                <a:cubicBezTo>
                  <a:pt x="3113883" y="4409964"/>
                  <a:pt x="2883206" y="4380146"/>
                  <a:pt x="2745305" y="4401205"/>
                </a:cubicBezTo>
                <a:cubicBezTo>
                  <a:pt x="2607404" y="4422264"/>
                  <a:pt x="2280735" y="4387563"/>
                  <a:pt x="2108394" y="4401205"/>
                </a:cubicBezTo>
                <a:cubicBezTo>
                  <a:pt x="1936053" y="4414847"/>
                  <a:pt x="1735195" y="4390977"/>
                  <a:pt x="1515408" y="4401205"/>
                </a:cubicBezTo>
                <a:cubicBezTo>
                  <a:pt x="1295621" y="4411433"/>
                  <a:pt x="1160900" y="4384953"/>
                  <a:pt x="922422" y="4401205"/>
                </a:cubicBezTo>
                <a:cubicBezTo>
                  <a:pt x="683944" y="4417457"/>
                  <a:pt x="343671" y="4389671"/>
                  <a:pt x="0" y="4401205"/>
                </a:cubicBezTo>
                <a:cubicBezTo>
                  <a:pt x="-11600" y="4305647"/>
                  <a:pt x="51925" y="4120708"/>
                  <a:pt x="0" y="3939078"/>
                </a:cubicBezTo>
                <a:cubicBezTo>
                  <a:pt x="-51925" y="3757448"/>
                  <a:pt x="15851" y="3543666"/>
                  <a:pt x="0" y="3388928"/>
                </a:cubicBezTo>
                <a:cubicBezTo>
                  <a:pt x="-15851" y="3234190"/>
                  <a:pt x="50024" y="3066471"/>
                  <a:pt x="0" y="2838777"/>
                </a:cubicBezTo>
                <a:cubicBezTo>
                  <a:pt x="-50024" y="2611083"/>
                  <a:pt x="13667" y="2554278"/>
                  <a:pt x="0" y="2420663"/>
                </a:cubicBezTo>
                <a:cubicBezTo>
                  <a:pt x="-13667" y="2287048"/>
                  <a:pt x="45597" y="1999494"/>
                  <a:pt x="0" y="1826500"/>
                </a:cubicBezTo>
                <a:cubicBezTo>
                  <a:pt x="-45597" y="1653506"/>
                  <a:pt x="30252" y="1561597"/>
                  <a:pt x="0" y="1408386"/>
                </a:cubicBezTo>
                <a:cubicBezTo>
                  <a:pt x="-30252" y="1255175"/>
                  <a:pt x="26649" y="1062279"/>
                  <a:pt x="0" y="858235"/>
                </a:cubicBezTo>
                <a:cubicBezTo>
                  <a:pt x="-26649" y="654191"/>
                  <a:pt x="98517" y="414308"/>
                  <a:pt x="0" y="0"/>
                </a:cubicBezTo>
                <a:close/>
              </a:path>
              <a:path w="4392488" h="4401205" stroke="0" extrusionOk="0">
                <a:moveTo>
                  <a:pt x="0" y="0"/>
                </a:moveTo>
                <a:cubicBezTo>
                  <a:pt x="206033" y="-47788"/>
                  <a:pt x="283698" y="58509"/>
                  <a:pt x="505136" y="0"/>
                </a:cubicBezTo>
                <a:cubicBezTo>
                  <a:pt x="726574" y="-58509"/>
                  <a:pt x="801220" y="1888"/>
                  <a:pt x="922422" y="0"/>
                </a:cubicBezTo>
                <a:cubicBezTo>
                  <a:pt x="1043624" y="-1888"/>
                  <a:pt x="1260060" y="46456"/>
                  <a:pt x="1559333" y="0"/>
                </a:cubicBezTo>
                <a:cubicBezTo>
                  <a:pt x="1858606" y="-46456"/>
                  <a:pt x="1939431" y="21341"/>
                  <a:pt x="2064469" y="0"/>
                </a:cubicBezTo>
                <a:cubicBezTo>
                  <a:pt x="2189507" y="-21341"/>
                  <a:pt x="2454367" y="10866"/>
                  <a:pt x="2569605" y="0"/>
                </a:cubicBezTo>
                <a:cubicBezTo>
                  <a:pt x="2684843" y="-10866"/>
                  <a:pt x="2983752" y="6518"/>
                  <a:pt x="3206516" y="0"/>
                </a:cubicBezTo>
                <a:cubicBezTo>
                  <a:pt x="3429280" y="-6518"/>
                  <a:pt x="3565497" y="41210"/>
                  <a:pt x="3667727" y="0"/>
                </a:cubicBezTo>
                <a:cubicBezTo>
                  <a:pt x="3769957" y="-41210"/>
                  <a:pt x="4214751" y="54506"/>
                  <a:pt x="4392488" y="0"/>
                </a:cubicBezTo>
                <a:cubicBezTo>
                  <a:pt x="4396606" y="196182"/>
                  <a:pt x="4373480" y="368170"/>
                  <a:pt x="4392488" y="638175"/>
                </a:cubicBezTo>
                <a:cubicBezTo>
                  <a:pt x="4411496" y="908180"/>
                  <a:pt x="4373113" y="933602"/>
                  <a:pt x="4392488" y="1100301"/>
                </a:cubicBezTo>
                <a:cubicBezTo>
                  <a:pt x="4411863" y="1267000"/>
                  <a:pt x="4356193" y="1378102"/>
                  <a:pt x="4392488" y="1650452"/>
                </a:cubicBezTo>
                <a:cubicBezTo>
                  <a:pt x="4428783" y="1922802"/>
                  <a:pt x="4359577" y="2007575"/>
                  <a:pt x="4392488" y="2244615"/>
                </a:cubicBezTo>
                <a:cubicBezTo>
                  <a:pt x="4425399" y="2481655"/>
                  <a:pt x="4358685" y="2470572"/>
                  <a:pt x="4392488" y="2662729"/>
                </a:cubicBezTo>
                <a:cubicBezTo>
                  <a:pt x="4426291" y="2854886"/>
                  <a:pt x="4343452" y="3013782"/>
                  <a:pt x="4392488" y="3212880"/>
                </a:cubicBezTo>
                <a:cubicBezTo>
                  <a:pt x="4441524" y="3411978"/>
                  <a:pt x="4381603" y="3630524"/>
                  <a:pt x="4392488" y="3763030"/>
                </a:cubicBezTo>
                <a:cubicBezTo>
                  <a:pt x="4403373" y="3895536"/>
                  <a:pt x="4383269" y="4150781"/>
                  <a:pt x="4392488" y="4401205"/>
                </a:cubicBezTo>
                <a:cubicBezTo>
                  <a:pt x="4269524" y="4415669"/>
                  <a:pt x="4005831" y="4333646"/>
                  <a:pt x="3799502" y="4401205"/>
                </a:cubicBezTo>
                <a:cubicBezTo>
                  <a:pt x="3593173" y="4468764"/>
                  <a:pt x="3490592" y="4372640"/>
                  <a:pt x="3250441" y="4401205"/>
                </a:cubicBezTo>
                <a:cubicBezTo>
                  <a:pt x="3010290" y="4429770"/>
                  <a:pt x="3022626" y="4392445"/>
                  <a:pt x="2833155" y="4401205"/>
                </a:cubicBezTo>
                <a:cubicBezTo>
                  <a:pt x="2643684" y="4409965"/>
                  <a:pt x="2487041" y="4379653"/>
                  <a:pt x="2371944" y="4401205"/>
                </a:cubicBezTo>
                <a:cubicBezTo>
                  <a:pt x="2256847" y="4422757"/>
                  <a:pt x="1908121" y="4328603"/>
                  <a:pt x="1735033" y="4401205"/>
                </a:cubicBezTo>
                <a:cubicBezTo>
                  <a:pt x="1561945" y="4473807"/>
                  <a:pt x="1430229" y="4385955"/>
                  <a:pt x="1185972" y="4401205"/>
                </a:cubicBezTo>
                <a:cubicBezTo>
                  <a:pt x="941715" y="4416455"/>
                  <a:pt x="887083" y="4391276"/>
                  <a:pt x="724761" y="4401205"/>
                </a:cubicBezTo>
                <a:cubicBezTo>
                  <a:pt x="562439" y="4411134"/>
                  <a:pt x="160689" y="4336132"/>
                  <a:pt x="0" y="4401205"/>
                </a:cubicBezTo>
                <a:cubicBezTo>
                  <a:pt x="-46622" y="4251936"/>
                  <a:pt x="34127" y="4115005"/>
                  <a:pt x="0" y="3983091"/>
                </a:cubicBezTo>
                <a:cubicBezTo>
                  <a:pt x="-34127" y="3851177"/>
                  <a:pt x="21684" y="3651796"/>
                  <a:pt x="0" y="3564976"/>
                </a:cubicBezTo>
                <a:cubicBezTo>
                  <a:pt x="-21684" y="3478157"/>
                  <a:pt x="9229" y="3109440"/>
                  <a:pt x="0" y="2970813"/>
                </a:cubicBezTo>
                <a:cubicBezTo>
                  <a:pt x="-9229" y="2832186"/>
                  <a:pt x="51474" y="2661966"/>
                  <a:pt x="0" y="2508687"/>
                </a:cubicBezTo>
                <a:cubicBezTo>
                  <a:pt x="-51474" y="2355408"/>
                  <a:pt x="21455" y="2155088"/>
                  <a:pt x="0" y="1870512"/>
                </a:cubicBezTo>
                <a:cubicBezTo>
                  <a:pt x="-21455" y="1585937"/>
                  <a:pt x="2113" y="1554267"/>
                  <a:pt x="0" y="1364374"/>
                </a:cubicBezTo>
                <a:cubicBezTo>
                  <a:pt x="-2113" y="1174481"/>
                  <a:pt x="42023" y="1113935"/>
                  <a:pt x="0" y="946259"/>
                </a:cubicBezTo>
                <a:cubicBezTo>
                  <a:pt x="-42023" y="778584"/>
                  <a:pt x="105185" y="3511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Ikonet for </a:t>
            </a:r>
            <a:r>
              <a:rPr lang="da-DK" sz="2000" dirty="0" err="1"/>
              <a:t>Connectoren</a:t>
            </a:r>
            <a:r>
              <a:rPr lang="da-DK" sz="2000" dirty="0"/>
              <a:t> er typisk øverst til højre i browservinduet, og ser forskellig ud alt efter hvilken medietype, du har linket til, fx: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13" name="Billede 1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56FF560-9604-4612-8198-AAF01CE45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5" y="2685946"/>
            <a:ext cx="2210108" cy="743054"/>
          </a:xfrm>
          <a:prstGeom prst="rect">
            <a:avLst/>
          </a:prstGeom>
        </p:spPr>
      </p:pic>
      <p:pic>
        <p:nvPicPr>
          <p:cNvPr id="15" name="Billede 1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B50831F-183B-464A-A32D-BE5FE5DDA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1" y="3793173"/>
            <a:ext cx="1562318" cy="743054"/>
          </a:xfrm>
          <a:prstGeom prst="rect">
            <a:avLst/>
          </a:prstGeom>
        </p:spPr>
      </p:pic>
      <p:pic>
        <p:nvPicPr>
          <p:cNvPr id="17" name="Billede 1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CE626CB-178B-4024-AA4A-DB9498F6E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1" y="4858347"/>
            <a:ext cx="1733792" cy="70494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F3497F2-9837-490E-8AE6-EE8C9425D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572548"/>
            <a:ext cx="8733926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F626C1C-4E13-435B-AFE4-06579D87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5" name="Billede 4" descr="Et billede, der indeholder flaske, skilt, sidder, parkeret&#10;&#10;Automatisk genereret beskrivelse">
            <a:extLst>
              <a:ext uri="{FF2B5EF4-FFF2-40B4-BE49-F238E27FC236}">
                <a16:creationId xmlns:a16="http://schemas.microsoft.com/office/drawing/2014/main" id="{CE084EE1-5ED2-494E-885C-D2E6DC143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34" y="260648"/>
            <a:ext cx="8300556" cy="144016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2E276AA-8DF2-4D49-B021-C157E52453F5}"/>
              </a:ext>
            </a:extLst>
          </p:cNvPr>
          <p:cNvSpPr txBox="1"/>
          <p:nvPr/>
        </p:nvSpPr>
        <p:spPr>
          <a:xfrm>
            <a:off x="189756" y="1832134"/>
            <a:ext cx="11809312" cy="415498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Zotero</a:t>
            </a:r>
            <a:r>
              <a:rPr lang="da-DK" dirty="0"/>
              <a:t> downloader ‘</a:t>
            </a:r>
            <a:r>
              <a:rPr lang="da-DK" dirty="0" err="1"/>
              <a:t>meta</a:t>
            </a:r>
            <a:r>
              <a:rPr lang="da-DK" dirty="0"/>
              <a:t>-data’, der er baggrundsinformation om kilder, fx: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Titler (på webside, artikel, bog, blog, tidsskrift, nyhedsmedie </a:t>
            </a:r>
            <a:r>
              <a:rPr lang="da-DK" dirty="0" err="1"/>
              <a:t>osv</a:t>
            </a:r>
            <a:r>
              <a:rPr lang="da-DK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Forfatter (afsenderen – én eller flere personer eller organisationer)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Medietype (webside, pdf, bog, artikel, rapport)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Udgivelsestidspunkt (kan være en dato eller bare et år)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Dato for besøg- eller download (kun online kilder)</a:t>
            </a:r>
          </a:p>
          <a:p>
            <a:endParaRPr lang="da-DK" dirty="0"/>
          </a:p>
          <a:p>
            <a:r>
              <a:rPr lang="da-DK" dirty="0"/>
              <a:t>Websider har </a:t>
            </a:r>
            <a:r>
              <a:rPr lang="da-DK" b="1" dirty="0"/>
              <a:t>sjældent fuldstændige </a:t>
            </a:r>
            <a:r>
              <a:rPr lang="da-DK" dirty="0" err="1"/>
              <a:t>meta</a:t>
            </a:r>
            <a:r>
              <a:rPr lang="da-DK" dirty="0"/>
              <a:t>-data - derfor skal du holde </a:t>
            </a:r>
            <a:r>
              <a:rPr lang="da-DK" dirty="0" err="1"/>
              <a:t>Zoteros</a:t>
            </a:r>
            <a:r>
              <a:rPr lang="da-DK" dirty="0"/>
              <a:t> registrering op mod vores case-samling indtil du bliver en haj til kildehåndtering.</a:t>
            </a:r>
            <a:br>
              <a:rPr lang="da-DK" dirty="0"/>
            </a:br>
            <a:r>
              <a:rPr lang="da-DK" dirty="0"/>
              <a:t>Find den på </a:t>
            </a:r>
            <a:r>
              <a:rPr lang="da-DK" dirty="0" err="1"/>
              <a:t>bibs</a:t>
            </a:r>
            <a:r>
              <a:rPr lang="da-DK" dirty="0"/>
              <a:t> www &gt; Hjælp til opgaven &gt; </a:t>
            </a:r>
            <a:r>
              <a:rPr lang="da-DK" dirty="0">
                <a:hlinkClick r:id="rId5"/>
              </a:rPr>
              <a:t>kildehåndtering &gt; Harvard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43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F626C1C-4E13-435B-AFE4-06579D87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2E276AA-8DF2-4D49-B021-C157E52453F5}"/>
              </a:ext>
            </a:extLst>
          </p:cNvPr>
          <p:cNvSpPr txBox="1"/>
          <p:nvPr/>
        </p:nvSpPr>
        <p:spPr>
          <a:xfrm>
            <a:off x="290616" y="509050"/>
            <a:ext cx="7128792" cy="40011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dirty="0"/>
              <a:t>Et eksempel på en kilde uden fuldstændige </a:t>
            </a:r>
            <a:r>
              <a:rPr lang="da-DK" sz="2000" dirty="0" err="1"/>
              <a:t>meta</a:t>
            </a:r>
            <a:r>
              <a:rPr lang="da-DK" sz="2000" dirty="0"/>
              <a:t>-data:</a:t>
            </a:r>
          </a:p>
        </p:txBody>
      </p:sp>
      <p:pic>
        <p:nvPicPr>
          <p:cNvPr id="8" name="Billede 7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2591316-72A9-433E-8775-3C92CD545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0" y="956052"/>
            <a:ext cx="8591350" cy="2823831"/>
          </a:xfrm>
          <a:prstGeom prst="rect">
            <a:avLst/>
          </a:prstGeom>
        </p:spPr>
      </p:pic>
      <p:pic>
        <p:nvPicPr>
          <p:cNvPr id="10" name="Billede 9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4EDBE82-5964-4D52-A08B-8A1E3BC0C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0" y="4005064"/>
            <a:ext cx="8591350" cy="246426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035C80C-A6DE-4611-8696-D05F491F4DB6}"/>
              </a:ext>
            </a:extLst>
          </p:cNvPr>
          <p:cNvSpPr txBox="1"/>
          <p:nvPr/>
        </p:nvSpPr>
        <p:spPr>
          <a:xfrm>
            <a:off x="8974732" y="1412776"/>
            <a:ext cx="2924633" cy="165618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dirty="0"/>
              <a:t>Der er masser af information ‘på overfladen’ – titel, forfattere, serie, nummer osv.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D9ECF12-FA50-4E3C-8CF8-3C674DC7F40F}"/>
              </a:ext>
            </a:extLst>
          </p:cNvPr>
          <p:cNvSpPr txBox="1"/>
          <p:nvPr/>
        </p:nvSpPr>
        <p:spPr>
          <a:xfrm>
            <a:off x="8974731" y="4409105"/>
            <a:ext cx="2924633" cy="193899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dirty="0"/>
              <a:t>Men </a:t>
            </a:r>
            <a:r>
              <a:rPr lang="da-DK" sz="2000" dirty="0" err="1"/>
              <a:t>Zotero</a:t>
            </a:r>
            <a:r>
              <a:rPr lang="da-DK" sz="2000" dirty="0"/>
              <a:t> kan ikke finde mange </a:t>
            </a:r>
            <a:r>
              <a:rPr lang="da-DK" sz="2000" dirty="0" err="1"/>
              <a:t>meta</a:t>
            </a:r>
            <a:r>
              <a:rPr lang="da-DK" sz="2000" dirty="0"/>
              <a:t>-data – og medietypen passer ikke godt til kildens data</a:t>
            </a:r>
          </a:p>
        </p:txBody>
      </p:sp>
    </p:spTree>
    <p:extLst>
      <p:ext uri="{BB962C8B-B14F-4D97-AF65-F5344CB8AC3E}">
        <p14:creationId xmlns:p14="http://schemas.microsoft.com/office/powerpoint/2010/main" val="16119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F626C1C-4E13-435B-AFE4-06579D87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8" name="Billede 7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2591316-72A9-433E-8775-3C92CD545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15" y="206034"/>
            <a:ext cx="8591350" cy="282383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EDBE82-5964-4D52-A08B-8A1E3BC0C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755" y="1196752"/>
            <a:ext cx="7770015" cy="525658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D9ECF12-FA50-4E3C-8CF8-3C674DC7F40F}"/>
              </a:ext>
            </a:extLst>
          </p:cNvPr>
          <p:cNvSpPr txBox="1"/>
          <p:nvPr/>
        </p:nvSpPr>
        <p:spPr>
          <a:xfrm>
            <a:off x="8052505" y="3284984"/>
            <a:ext cx="3932745" cy="286232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dirty="0"/>
              <a:t>Jeg har fundet en medietype (‘type’) der passer bedre med de </a:t>
            </a:r>
            <a:r>
              <a:rPr lang="da-DK" sz="2000" dirty="0" err="1"/>
              <a:t>meta</a:t>
            </a:r>
            <a:r>
              <a:rPr lang="da-DK" sz="2000" dirty="0"/>
              <a:t>-data, der er nævnt i kilden. Der er en lang liste af medietyper at vælge fra.</a:t>
            </a:r>
          </a:p>
          <a:p>
            <a:r>
              <a:rPr lang="da-DK" sz="2000" dirty="0"/>
              <a:t>Andre felter:</a:t>
            </a:r>
          </a:p>
          <a:p>
            <a:r>
              <a:rPr lang="da-DK" sz="2000" dirty="0"/>
              <a:t>Klik på det felt, der skal rettes, og skriv de data, du kan finde i kilden.</a:t>
            </a:r>
          </a:p>
        </p:txBody>
      </p:sp>
    </p:spTree>
    <p:extLst>
      <p:ext uri="{BB962C8B-B14F-4D97-AF65-F5344CB8AC3E}">
        <p14:creationId xmlns:p14="http://schemas.microsoft.com/office/powerpoint/2010/main" val="3768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7278C-E24A-4151-8174-C5CBA3C5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636912"/>
            <a:ext cx="11305256" cy="3738488"/>
          </a:xfrm>
        </p:spPr>
        <p:txBody>
          <a:bodyPr/>
          <a:lstStyle/>
          <a:p>
            <a:r>
              <a:rPr lang="da-DK" sz="5400" b="1" dirty="0" err="1"/>
              <a:t>Hjæææælp</a:t>
            </a:r>
            <a:r>
              <a:rPr lang="da-DK" sz="5400" b="1" dirty="0"/>
              <a:t>!</a:t>
            </a:r>
            <a:br>
              <a:rPr lang="da-DK" dirty="0"/>
            </a:br>
            <a:br>
              <a:rPr lang="da-DK" dirty="0"/>
            </a:br>
            <a:r>
              <a:rPr lang="da-DK" dirty="0">
                <a:hlinkClick r:id="rId5"/>
              </a:rPr>
              <a:t>https://www.zotero.org/support</a:t>
            </a:r>
            <a:br>
              <a:rPr lang="da-DK" dirty="0"/>
            </a:br>
            <a:r>
              <a:rPr lang="da-DK" dirty="0"/>
              <a:t>eller kom forbi biblioteket</a:t>
            </a:r>
            <a:br>
              <a:rPr lang="da-DK" dirty="0"/>
            </a:br>
            <a:endParaRPr lang="da-DK" dirty="0"/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68222723-9437-4EDC-B311-58894D9F2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9FD1626-F608-4BBF-ADE0-0AC94252D3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333772" y="592279"/>
            <a:ext cx="7301738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70">
        <p:fade/>
      </p:transition>
    </mc:Choice>
    <mc:Fallback xmlns="">
      <p:transition spd="med" advTm="3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8FF7-CE4D-4C78-8443-9ACC072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ZOTERO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8A52AB-FEC7-4848-8F4C-3C0F5B9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70" y="2312374"/>
            <a:ext cx="4973041" cy="685800"/>
          </a:xfrm>
        </p:spPr>
        <p:txBody>
          <a:bodyPr/>
          <a:lstStyle/>
          <a:p>
            <a:pPr algn="ctr"/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68025D3-DF09-42E7-802E-29AF70BA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161" y="2269022"/>
            <a:ext cx="10157354" cy="441255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da-DK" sz="3000" dirty="0">
                <a:solidFill>
                  <a:schemeClr val="bg1"/>
                </a:solidFill>
              </a:rPr>
              <a:t>Hel eller delvis download af de fleste kilders data</a:t>
            </a:r>
          </a:p>
          <a:p>
            <a:r>
              <a:rPr lang="da-DK" sz="3000" dirty="0">
                <a:solidFill>
                  <a:schemeClr val="bg1"/>
                </a:solidFill>
              </a:rPr>
              <a:t>Organisering af kilder i underbiblioteker og med tags</a:t>
            </a:r>
          </a:p>
          <a:p>
            <a:r>
              <a:rPr lang="da-DK" sz="3000" dirty="0">
                <a:solidFill>
                  <a:schemeClr val="bg1"/>
                </a:solidFill>
              </a:rPr>
              <a:t>Referencehåndtering i Word og Google docs</a:t>
            </a:r>
          </a:p>
          <a:p>
            <a:r>
              <a:rPr lang="da-DK" sz="3000" dirty="0">
                <a:solidFill>
                  <a:schemeClr val="bg1"/>
                </a:solidFill>
              </a:rPr>
              <a:t>Litteraturliste med et klik</a:t>
            </a:r>
          </a:p>
          <a:p>
            <a:r>
              <a:rPr lang="da-DK" sz="3000" dirty="0">
                <a:solidFill>
                  <a:schemeClr val="bg1"/>
                </a:solidFill>
              </a:rPr>
              <a:t>Gruppearbejde</a:t>
            </a:r>
          </a:p>
          <a:p>
            <a:r>
              <a:rPr lang="da-DK" sz="3000" dirty="0">
                <a:solidFill>
                  <a:schemeClr val="bg1"/>
                </a:solidFill>
              </a:rPr>
              <a:t>Online backup på Zotero.org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2834E0E-55B0-4554-97C3-5A21D0EC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472AE2D9-4A7C-430E-9509-CF8AA79EC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06580" y="5589240"/>
            <a:ext cx="3442084" cy="792088"/>
          </a:xfrm>
          <a:custGeom>
            <a:avLst/>
            <a:gdLst>
              <a:gd name="connsiteX0" fmla="*/ 0 w 3442084"/>
              <a:gd name="connsiteY0" fmla="*/ 0 h 792088"/>
              <a:gd name="connsiteX1" fmla="*/ 539260 w 3442084"/>
              <a:gd name="connsiteY1" fmla="*/ 0 h 792088"/>
              <a:gd name="connsiteX2" fmla="*/ 1009678 w 3442084"/>
              <a:gd name="connsiteY2" fmla="*/ 0 h 792088"/>
              <a:gd name="connsiteX3" fmla="*/ 1514517 w 3442084"/>
              <a:gd name="connsiteY3" fmla="*/ 0 h 792088"/>
              <a:gd name="connsiteX4" fmla="*/ 2122618 w 3442084"/>
              <a:gd name="connsiteY4" fmla="*/ 0 h 792088"/>
              <a:gd name="connsiteX5" fmla="*/ 2661878 w 3442084"/>
              <a:gd name="connsiteY5" fmla="*/ 0 h 792088"/>
              <a:gd name="connsiteX6" fmla="*/ 3442084 w 3442084"/>
              <a:gd name="connsiteY6" fmla="*/ 0 h 792088"/>
              <a:gd name="connsiteX7" fmla="*/ 3442084 w 3442084"/>
              <a:gd name="connsiteY7" fmla="*/ 403965 h 792088"/>
              <a:gd name="connsiteX8" fmla="*/ 3442084 w 3442084"/>
              <a:gd name="connsiteY8" fmla="*/ 792088 h 792088"/>
              <a:gd name="connsiteX9" fmla="*/ 2868403 w 3442084"/>
              <a:gd name="connsiteY9" fmla="*/ 792088 h 792088"/>
              <a:gd name="connsiteX10" fmla="*/ 2363564 w 3442084"/>
              <a:gd name="connsiteY10" fmla="*/ 792088 h 792088"/>
              <a:gd name="connsiteX11" fmla="*/ 1721042 w 3442084"/>
              <a:gd name="connsiteY11" fmla="*/ 792088 h 792088"/>
              <a:gd name="connsiteX12" fmla="*/ 1181782 w 3442084"/>
              <a:gd name="connsiteY12" fmla="*/ 792088 h 792088"/>
              <a:gd name="connsiteX13" fmla="*/ 711364 w 3442084"/>
              <a:gd name="connsiteY13" fmla="*/ 792088 h 792088"/>
              <a:gd name="connsiteX14" fmla="*/ 0 w 3442084"/>
              <a:gd name="connsiteY14" fmla="*/ 792088 h 792088"/>
              <a:gd name="connsiteX15" fmla="*/ 0 w 3442084"/>
              <a:gd name="connsiteY15" fmla="*/ 411886 h 792088"/>
              <a:gd name="connsiteX16" fmla="*/ 0 w 3442084"/>
              <a:gd name="connsiteY16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42084" h="792088" fill="none" extrusionOk="0">
                <a:moveTo>
                  <a:pt x="0" y="0"/>
                </a:moveTo>
                <a:cubicBezTo>
                  <a:pt x="127695" y="-2806"/>
                  <a:pt x="300508" y="4423"/>
                  <a:pt x="539260" y="0"/>
                </a:cubicBezTo>
                <a:cubicBezTo>
                  <a:pt x="778012" y="-4423"/>
                  <a:pt x="828238" y="24042"/>
                  <a:pt x="1009678" y="0"/>
                </a:cubicBezTo>
                <a:cubicBezTo>
                  <a:pt x="1191118" y="-24042"/>
                  <a:pt x="1269907" y="44049"/>
                  <a:pt x="1514517" y="0"/>
                </a:cubicBezTo>
                <a:cubicBezTo>
                  <a:pt x="1759127" y="-44049"/>
                  <a:pt x="1955206" y="46942"/>
                  <a:pt x="2122618" y="0"/>
                </a:cubicBezTo>
                <a:cubicBezTo>
                  <a:pt x="2290030" y="-46942"/>
                  <a:pt x="2492717" y="59672"/>
                  <a:pt x="2661878" y="0"/>
                </a:cubicBezTo>
                <a:cubicBezTo>
                  <a:pt x="2831039" y="-59672"/>
                  <a:pt x="3094786" y="86075"/>
                  <a:pt x="3442084" y="0"/>
                </a:cubicBezTo>
                <a:cubicBezTo>
                  <a:pt x="3479836" y="127479"/>
                  <a:pt x="3425478" y="272319"/>
                  <a:pt x="3442084" y="403965"/>
                </a:cubicBezTo>
                <a:cubicBezTo>
                  <a:pt x="3458690" y="535612"/>
                  <a:pt x="3419007" y="696229"/>
                  <a:pt x="3442084" y="792088"/>
                </a:cubicBezTo>
                <a:cubicBezTo>
                  <a:pt x="3317843" y="827318"/>
                  <a:pt x="3129793" y="743198"/>
                  <a:pt x="2868403" y="792088"/>
                </a:cubicBezTo>
                <a:cubicBezTo>
                  <a:pt x="2607013" y="840978"/>
                  <a:pt x="2523175" y="754371"/>
                  <a:pt x="2363564" y="792088"/>
                </a:cubicBezTo>
                <a:cubicBezTo>
                  <a:pt x="2203953" y="829805"/>
                  <a:pt x="1937238" y="766375"/>
                  <a:pt x="1721042" y="792088"/>
                </a:cubicBezTo>
                <a:cubicBezTo>
                  <a:pt x="1504846" y="817801"/>
                  <a:pt x="1423329" y="766186"/>
                  <a:pt x="1181782" y="792088"/>
                </a:cubicBezTo>
                <a:cubicBezTo>
                  <a:pt x="940235" y="817990"/>
                  <a:pt x="932793" y="766355"/>
                  <a:pt x="711364" y="792088"/>
                </a:cubicBezTo>
                <a:cubicBezTo>
                  <a:pt x="489935" y="817821"/>
                  <a:pt x="155791" y="753576"/>
                  <a:pt x="0" y="792088"/>
                </a:cubicBezTo>
                <a:cubicBezTo>
                  <a:pt x="-38628" y="663412"/>
                  <a:pt x="37920" y="582648"/>
                  <a:pt x="0" y="411886"/>
                </a:cubicBezTo>
                <a:cubicBezTo>
                  <a:pt x="-37920" y="241124"/>
                  <a:pt x="1381" y="90350"/>
                  <a:pt x="0" y="0"/>
                </a:cubicBezTo>
                <a:close/>
              </a:path>
              <a:path w="3442084" h="792088" stroke="0" extrusionOk="0">
                <a:moveTo>
                  <a:pt x="0" y="0"/>
                </a:moveTo>
                <a:cubicBezTo>
                  <a:pt x="216849" y="-40578"/>
                  <a:pt x="340305" y="60244"/>
                  <a:pt x="539260" y="0"/>
                </a:cubicBezTo>
                <a:cubicBezTo>
                  <a:pt x="738215" y="-60244"/>
                  <a:pt x="891260" y="10812"/>
                  <a:pt x="1009678" y="0"/>
                </a:cubicBezTo>
                <a:cubicBezTo>
                  <a:pt x="1128096" y="-10812"/>
                  <a:pt x="1358237" y="54079"/>
                  <a:pt x="1652200" y="0"/>
                </a:cubicBezTo>
                <a:cubicBezTo>
                  <a:pt x="1946163" y="-54079"/>
                  <a:pt x="1977985" y="12465"/>
                  <a:pt x="2191460" y="0"/>
                </a:cubicBezTo>
                <a:cubicBezTo>
                  <a:pt x="2404935" y="-12465"/>
                  <a:pt x="2527783" y="34508"/>
                  <a:pt x="2730720" y="0"/>
                </a:cubicBezTo>
                <a:cubicBezTo>
                  <a:pt x="2933657" y="-34508"/>
                  <a:pt x="3294057" y="7785"/>
                  <a:pt x="3442084" y="0"/>
                </a:cubicBezTo>
                <a:cubicBezTo>
                  <a:pt x="3480067" y="98129"/>
                  <a:pt x="3426801" y="273586"/>
                  <a:pt x="3442084" y="380202"/>
                </a:cubicBezTo>
                <a:cubicBezTo>
                  <a:pt x="3457367" y="486818"/>
                  <a:pt x="3427472" y="623382"/>
                  <a:pt x="3442084" y="792088"/>
                </a:cubicBezTo>
                <a:cubicBezTo>
                  <a:pt x="3205116" y="831165"/>
                  <a:pt x="3097310" y="736300"/>
                  <a:pt x="2937245" y="792088"/>
                </a:cubicBezTo>
                <a:cubicBezTo>
                  <a:pt x="2777180" y="847876"/>
                  <a:pt x="2586759" y="766742"/>
                  <a:pt x="2363564" y="792088"/>
                </a:cubicBezTo>
                <a:cubicBezTo>
                  <a:pt x="2140369" y="817434"/>
                  <a:pt x="2039645" y="725846"/>
                  <a:pt x="1789884" y="792088"/>
                </a:cubicBezTo>
                <a:cubicBezTo>
                  <a:pt x="1540123" y="858330"/>
                  <a:pt x="1485891" y="751883"/>
                  <a:pt x="1250624" y="792088"/>
                </a:cubicBezTo>
                <a:cubicBezTo>
                  <a:pt x="1015357" y="832293"/>
                  <a:pt x="907059" y="720241"/>
                  <a:pt x="608102" y="792088"/>
                </a:cubicBezTo>
                <a:cubicBezTo>
                  <a:pt x="309145" y="863935"/>
                  <a:pt x="122401" y="772414"/>
                  <a:pt x="0" y="792088"/>
                </a:cubicBezTo>
                <a:cubicBezTo>
                  <a:pt x="-27268" y="654699"/>
                  <a:pt x="38127" y="546090"/>
                  <a:pt x="0" y="411886"/>
                </a:cubicBezTo>
                <a:cubicBezTo>
                  <a:pt x="-38127" y="277682"/>
                  <a:pt x="36627" y="139454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Kræver at du opretter en gratis konto på Zotero.org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3F1245C-8115-4099-8784-BF4BACD8D9AC}"/>
              </a:ext>
            </a:extLst>
          </p:cNvPr>
          <p:cNvSpPr txBox="1"/>
          <p:nvPr/>
        </p:nvSpPr>
        <p:spPr>
          <a:xfrm>
            <a:off x="1117309" y="1308163"/>
            <a:ext cx="1018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 err="1"/>
              <a:t>Zotero</a:t>
            </a:r>
            <a:r>
              <a:rPr lang="da-DK" dirty="0"/>
              <a:t> er et gratis program, der hjælper med at holde styr på både din research og dine referencer.</a:t>
            </a:r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B98D0C0E-16C5-48C5-9CF9-42E7A5103C29}"/>
              </a:ext>
            </a:extLst>
          </p:cNvPr>
          <p:cNvSpPr/>
          <p:nvPr/>
        </p:nvSpPr>
        <p:spPr>
          <a:xfrm>
            <a:off x="5638800" y="5589240"/>
            <a:ext cx="1725228" cy="288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il: venstre 16">
            <a:extLst>
              <a:ext uri="{FF2B5EF4-FFF2-40B4-BE49-F238E27FC236}">
                <a16:creationId xmlns:a16="http://schemas.microsoft.com/office/drawing/2014/main" id="{A8A4E936-A9E8-43C9-AB0A-7B83CA384CF4}"/>
              </a:ext>
            </a:extLst>
          </p:cNvPr>
          <p:cNvSpPr/>
          <p:nvPr/>
        </p:nvSpPr>
        <p:spPr>
          <a:xfrm>
            <a:off x="6999392" y="6189968"/>
            <a:ext cx="485912" cy="288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6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BD4D3-6BFF-40A4-BFB2-C5E7903B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54" y="1248062"/>
            <a:ext cx="10157354" cy="1397000"/>
          </a:xfrm>
        </p:spPr>
        <p:txBody>
          <a:bodyPr/>
          <a:lstStyle/>
          <a:p>
            <a:pPr algn="ctr"/>
            <a:r>
              <a:rPr lang="da-DK" dirty="0"/>
              <a:t>Jamen så lad os da komme i gang!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D67568-B760-4A9D-83DD-10BCFB12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068960"/>
            <a:ext cx="10157354" cy="339028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Du skal downloade to dele fra </a:t>
            </a:r>
            <a:r>
              <a:rPr lang="da-DK" dirty="0">
                <a:hlinkClick r:id="rId2"/>
              </a:rPr>
              <a:t>https://www.zotero.org/</a:t>
            </a:r>
            <a:r>
              <a:rPr lang="da-DK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Et bibliotek, der holder styr på de fremfundne kilder (din research) og som installerer et add-on til Word så </a:t>
            </a:r>
            <a:r>
              <a:rPr lang="da-DK" dirty="0" err="1"/>
              <a:t>Zotero</a:t>
            </a:r>
            <a:r>
              <a:rPr lang="da-DK" dirty="0"/>
              <a:t> kan lave henvisninger og litteraturliste.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En udvidelse (</a:t>
            </a:r>
            <a:r>
              <a:rPr lang="da-DK" dirty="0" err="1"/>
              <a:t>extension</a:t>
            </a:r>
            <a:r>
              <a:rPr lang="da-DK" dirty="0"/>
              <a:t>) til din browser.</a:t>
            </a: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FFE6975-0D9E-4A0B-A8E2-E631E4BFC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913C5C-4D78-4C17-BE83-EE145DEB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r="3699"/>
          <a:stretch/>
        </p:blipFill>
        <p:spPr>
          <a:xfrm>
            <a:off x="-169312" y="24847"/>
            <a:ext cx="12527447" cy="6833153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0E946E-8B69-43AA-A211-CC43FDCD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" y="5949280"/>
            <a:ext cx="12169352" cy="90297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 </a:t>
            </a:r>
            <a:r>
              <a:rPr lang="en-US" sz="2800" dirty="0" err="1">
                <a:solidFill>
                  <a:schemeClr val="bg1"/>
                </a:solidFill>
              </a:rPr>
              <a:t>skal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både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downloade</a:t>
            </a:r>
            <a:r>
              <a:rPr lang="en-US" sz="2800" dirty="0">
                <a:solidFill>
                  <a:schemeClr val="bg1"/>
                </a:solidFill>
              </a:rPr>
              <a:t> Zotero 6.0 (bibliotek + word add on) </a:t>
            </a:r>
            <a:r>
              <a:rPr lang="en-US" sz="2800" b="1" dirty="0">
                <a:solidFill>
                  <a:schemeClr val="bg1"/>
                </a:solidFill>
              </a:rPr>
              <a:t>og</a:t>
            </a:r>
            <a:r>
              <a:rPr lang="en-US" sz="2800" dirty="0">
                <a:solidFill>
                  <a:schemeClr val="bg1"/>
                </a:solidFill>
              </a:rPr>
              <a:t> Zotero </a:t>
            </a:r>
            <a:r>
              <a:rPr lang="en-US" sz="2800" dirty="0" err="1">
                <a:solidFill>
                  <a:schemeClr val="bg1"/>
                </a:solidFill>
              </a:rPr>
              <a:t>Connector’en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browserudvidelsen</a:t>
            </a:r>
            <a:r>
              <a:rPr lang="en-US" sz="2800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241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8FF7-CE4D-4C78-8443-9ACC072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ZOTERO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8A52AB-FEC7-4848-8F4C-3C0F5B9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71" y="1526567"/>
            <a:ext cx="4973041" cy="528131"/>
          </a:xfrm>
        </p:spPr>
        <p:txBody>
          <a:bodyPr/>
          <a:lstStyle/>
          <a:p>
            <a:pPr algn="ctr"/>
            <a:r>
              <a:rPr lang="da-DK" dirty="0"/>
              <a:t>Plusserne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68025D3-DF09-42E7-802E-29AF70BA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352" y="2086688"/>
            <a:ext cx="5751953" cy="3331695"/>
          </a:xfrm>
        </p:spPr>
        <p:txBody>
          <a:bodyPr>
            <a:noAutofit/>
          </a:bodyPr>
          <a:lstStyle/>
          <a:p>
            <a:r>
              <a:rPr lang="da-DK" sz="2400" dirty="0"/>
              <a:t>Hel eller delvis download af de fleste kilders data</a:t>
            </a:r>
          </a:p>
          <a:p>
            <a:r>
              <a:rPr lang="da-DK" sz="2400" dirty="0"/>
              <a:t>Organisering af kilder i underbiblioteker og med tags</a:t>
            </a:r>
          </a:p>
          <a:p>
            <a:r>
              <a:rPr lang="da-DK" sz="2400" dirty="0"/>
              <a:t>Referencehåndtering i Word og Google docs</a:t>
            </a:r>
          </a:p>
          <a:p>
            <a:r>
              <a:rPr lang="da-DK" sz="2400" dirty="0"/>
              <a:t>Litteraturliste med et klik</a:t>
            </a:r>
          </a:p>
          <a:p>
            <a:r>
              <a:rPr lang="da-DK" sz="2400" dirty="0"/>
              <a:t>Gruppearbejde</a:t>
            </a:r>
          </a:p>
          <a:p>
            <a:r>
              <a:rPr lang="da-DK" sz="2400" dirty="0"/>
              <a:t>Online backup på Zotero.org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7AF21BD-FED3-4226-93CB-4775B72D7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622" y="1526566"/>
            <a:ext cx="4973041" cy="528131"/>
          </a:xfrm>
        </p:spPr>
        <p:txBody>
          <a:bodyPr/>
          <a:lstStyle/>
          <a:p>
            <a:pPr algn="ctr"/>
            <a:r>
              <a:rPr lang="da-DK" dirty="0"/>
              <a:t>Problemerne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3CB89C0-FC46-46D6-A735-CA88F0241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669" y="2091759"/>
            <a:ext cx="5548804" cy="421756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/>
              <a:t>Biblioteket snakker engelsk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Jeg har ikke den rigtige referencestandard (Harvard </a:t>
            </a:r>
            <a:r>
              <a:rPr lang="da-DK" sz="2400" dirty="0" err="1"/>
              <a:t>Anglia</a:t>
            </a:r>
            <a:r>
              <a:rPr lang="da-DK" sz="2400" dirty="0"/>
              <a:t> </a:t>
            </a:r>
            <a:r>
              <a:rPr lang="da-DK" sz="2400" dirty="0" err="1"/>
              <a:t>Ruskin</a:t>
            </a:r>
            <a:r>
              <a:rPr lang="da-DK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Jeg kan ikke finde </a:t>
            </a:r>
            <a:r>
              <a:rPr lang="da-DK" sz="2400" dirty="0" err="1"/>
              <a:t>Zotero-plug-in’et</a:t>
            </a:r>
            <a:r>
              <a:rPr lang="da-DK" sz="2400" dirty="0"/>
              <a:t> i Word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Jeg mangler browserudvidelsen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Tjek altid om </a:t>
            </a:r>
            <a:r>
              <a:rPr lang="da-DK" sz="2400" dirty="0" err="1"/>
              <a:t>Zotero</a:t>
            </a:r>
            <a:r>
              <a:rPr lang="da-DK" sz="2400" dirty="0"/>
              <a:t> mangler data. ALTID! Ved HVER kilde.</a:t>
            </a:r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2834E0E-55B0-4554-97C3-5A21D0EC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8FF7-CE4D-4C78-8443-9ACC072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ZOTERO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7AF21BD-FED3-4226-93CB-4775B72D7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622" y="1526566"/>
            <a:ext cx="4973041" cy="528131"/>
          </a:xfrm>
        </p:spPr>
        <p:txBody>
          <a:bodyPr/>
          <a:lstStyle/>
          <a:p>
            <a:pPr algn="ctr"/>
            <a:r>
              <a:rPr lang="da-DK" dirty="0"/>
              <a:t>Problemerne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3CB89C0-FC46-46D6-A735-CA88F0241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669" y="2091759"/>
            <a:ext cx="5548804" cy="421756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/>
              <a:t>Biblioteket snakker engelsk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Jeg har ikke den rigtige referencestandard (Harvard </a:t>
            </a:r>
            <a:r>
              <a:rPr lang="da-DK" sz="2400" dirty="0" err="1"/>
              <a:t>Anglia</a:t>
            </a:r>
            <a:r>
              <a:rPr lang="da-DK" sz="2400" dirty="0"/>
              <a:t> </a:t>
            </a:r>
            <a:r>
              <a:rPr lang="da-DK" sz="2400" dirty="0" err="1"/>
              <a:t>Ruskin</a:t>
            </a:r>
            <a:r>
              <a:rPr lang="da-DK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Jeg kan ikke finde </a:t>
            </a:r>
            <a:r>
              <a:rPr lang="da-DK" sz="2400" dirty="0" err="1"/>
              <a:t>Zotero-plug-in’et</a:t>
            </a:r>
            <a:r>
              <a:rPr lang="da-DK" sz="2400" dirty="0"/>
              <a:t> i Word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Jeg mangler browserudvidelsen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Tjek altid om </a:t>
            </a:r>
            <a:r>
              <a:rPr lang="da-DK" sz="2400" dirty="0" err="1"/>
              <a:t>Zotero</a:t>
            </a:r>
            <a:r>
              <a:rPr lang="da-DK" sz="2400" dirty="0"/>
              <a:t> mangler data. ALTID! Ved HVER kilde.</a:t>
            </a:r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2834E0E-55B0-4554-97C3-5A21D0EC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886B296-2B2F-42CC-9464-03C1438F6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Du skal have løst alle problemerne – det gør vi i de næste slides – problem for problem!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05F2D7FC-D16A-4E4D-9C04-E2345932E741}"/>
              </a:ext>
            </a:extLst>
          </p:cNvPr>
          <p:cNvSpPr/>
          <p:nvPr/>
        </p:nvSpPr>
        <p:spPr>
          <a:xfrm>
            <a:off x="2422004" y="3573016"/>
            <a:ext cx="2922624" cy="24166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5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BB5DF0-30B3-4C2A-84B0-1E6A411E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60"/>
            <a:ext cx="12184439" cy="685374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78B55AD-E986-4D6B-B782-DA032612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962268"/>
            <a:ext cx="6502324" cy="64807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FA9998D-325D-4A72-A1EC-8A8487FBABA0}"/>
              </a:ext>
            </a:extLst>
          </p:cNvPr>
          <p:cNvSpPr txBox="1"/>
          <p:nvPr/>
        </p:nvSpPr>
        <p:spPr>
          <a:xfrm>
            <a:off x="334904" y="1412776"/>
            <a:ext cx="4464496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Tryk på ‘Edit’ &gt; ‘</a:t>
            </a:r>
            <a:r>
              <a:rPr lang="da-DK" dirty="0" err="1"/>
              <a:t>Preferences</a:t>
            </a:r>
            <a:r>
              <a:rPr lang="da-DK" dirty="0"/>
              <a:t>’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90F4581-E85C-4C51-8239-8986C0A900EC}"/>
              </a:ext>
            </a:extLst>
          </p:cNvPr>
          <p:cNvSpPr txBox="1"/>
          <p:nvPr/>
        </p:nvSpPr>
        <p:spPr>
          <a:xfrm>
            <a:off x="334904" y="4934871"/>
            <a:ext cx="4925112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Har du Mac</a:t>
            </a:r>
            <a:r>
              <a:rPr lang="da-DK" dirty="0"/>
              <a:t>? Find ‘</a:t>
            </a:r>
            <a:r>
              <a:rPr lang="da-DK" dirty="0" err="1"/>
              <a:t>Preferences</a:t>
            </a:r>
            <a:r>
              <a:rPr lang="da-DK" dirty="0"/>
              <a:t>’ i ZOTERO-menuen</a:t>
            </a:r>
          </a:p>
        </p:txBody>
      </p:sp>
      <p:pic>
        <p:nvPicPr>
          <p:cNvPr id="14" name="Billede 1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6A822CC-62A5-4BD2-8E5B-B61CDE3E3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708920"/>
            <a:ext cx="4285882" cy="3893009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389B683-51AA-4FD0-8F54-198030AC3FC1}"/>
              </a:ext>
            </a:extLst>
          </p:cNvPr>
          <p:cNvSpPr/>
          <p:nvPr/>
        </p:nvSpPr>
        <p:spPr>
          <a:xfrm>
            <a:off x="261764" y="375933"/>
            <a:ext cx="1152128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da-DK" sz="7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E735002-382E-4E1C-8C40-58A2EDA5A3BF}"/>
              </a:ext>
            </a:extLst>
          </p:cNvPr>
          <p:cNvSpPr/>
          <p:nvPr/>
        </p:nvSpPr>
        <p:spPr>
          <a:xfrm>
            <a:off x="6299480" y="2702032"/>
            <a:ext cx="87505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7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F0C0839-5958-4BB5-BB15-64BB7A6C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0" y="1988840"/>
            <a:ext cx="492511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BB5DF0-30B3-4C2A-84B0-1E6A411E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60"/>
            <a:ext cx="12184439" cy="685374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78B55AD-E986-4D6B-B782-DA032612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983" y="2649131"/>
            <a:ext cx="6224583" cy="144016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FA9998D-325D-4A72-A1EC-8A8487FBABA0}"/>
              </a:ext>
            </a:extLst>
          </p:cNvPr>
          <p:cNvSpPr txBox="1"/>
          <p:nvPr/>
        </p:nvSpPr>
        <p:spPr>
          <a:xfrm>
            <a:off x="477788" y="752128"/>
            <a:ext cx="11772612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Link til bibliotekets hjemmeside &gt; </a:t>
            </a:r>
            <a:r>
              <a:rPr lang="da-DK" dirty="0">
                <a:hlinkClick r:id="rId5"/>
              </a:rPr>
              <a:t>Hjælp til opgaven &gt; Kildehåndtering &gt; </a:t>
            </a:r>
            <a:r>
              <a:rPr lang="da-DK" dirty="0" err="1">
                <a:hlinkClick r:id="rId5"/>
              </a:rPr>
              <a:t>Zotero</a:t>
            </a:r>
            <a:endParaRPr lang="da-DK" dirty="0"/>
          </a:p>
          <a:p>
            <a:r>
              <a:rPr lang="da-DK" dirty="0"/>
              <a:t>- eller tryk på billedet herunder:</a:t>
            </a:r>
          </a:p>
        </p:txBody>
      </p:sp>
      <p:pic>
        <p:nvPicPr>
          <p:cNvPr id="29" name="Billede 28">
            <a:hlinkClick r:id="rId5"/>
            <a:extLst>
              <a:ext uri="{FF2B5EF4-FFF2-40B4-BE49-F238E27FC236}">
                <a16:creationId xmlns:a16="http://schemas.microsoft.com/office/drawing/2014/main" id="{C60021A5-27B6-47BE-B34A-529C8231B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48" y="1685797"/>
            <a:ext cx="6342338" cy="3182116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394F90D0-198D-47C7-8E7B-66A7B78A8950}"/>
              </a:ext>
            </a:extLst>
          </p:cNvPr>
          <p:cNvSpPr/>
          <p:nvPr/>
        </p:nvSpPr>
        <p:spPr>
          <a:xfrm>
            <a:off x="89783" y="3148654"/>
            <a:ext cx="5999169" cy="15406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C17A3E7-1FB9-1B07-171C-9A1F958B7AE3}"/>
              </a:ext>
            </a:extLst>
          </p:cNvPr>
          <p:cNvSpPr txBox="1"/>
          <p:nvPr/>
        </p:nvSpPr>
        <p:spPr>
          <a:xfrm>
            <a:off x="478541" y="5158332"/>
            <a:ext cx="5246442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Download &amp; installér standarden </a:t>
            </a:r>
          </a:p>
        </p:txBody>
      </p:sp>
    </p:spTree>
    <p:extLst>
      <p:ext uri="{BB962C8B-B14F-4D97-AF65-F5344CB8AC3E}">
        <p14:creationId xmlns:p14="http://schemas.microsoft.com/office/powerpoint/2010/main" val="7327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C92F37E-B3F4-4264-AFB0-5F875F1F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22" name="Billede 21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ECCC1AA-5375-4773-9D3B-44958CC8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3165964"/>
            <a:ext cx="10892113" cy="2276081"/>
          </a:xfrm>
          <a:prstGeom prst="rect">
            <a:avLst/>
          </a:prstGeom>
        </p:spPr>
      </p:pic>
      <p:pic>
        <p:nvPicPr>
          <p:cNvPr id="16" name="Billede 1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949669B-DDD6-4564-9FFD-72587AAA3A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3"/>
          <a:stretch/>
        </p:blipFill>
        <p:spPr>
          <a:xfrm>
            <a:off x="186968" y="2769908"/>
            <a:ext cx="5105586" cy="3003700"/>
          </a:xfrm>
          <a:prstGeom prst="rect">
            <a:avLst/>
          </a:prstGeom>
        </p:spPr>
      </p:pic>
      <p:sp>
        <p:nvSpPr>
          <p:cNvPr id="13" name="Pil: højre 12">
            <a:extLst>
              <a:ext uri="{FF2B5EF4-FFF2-40B4-BE49-F238E27FC236}">
                <a16:creationId xmlns:a16="http://schemas.microsoft.com/office/drawing/2014/main" id="{04388D91-80D3-4A5C-9233-7B35F93BF462}"/>
              </a:ext>
            </a:extLst>
          </p:cNvPr>
          <p:cNvSpPr/>
          <p:nvPr/>
        </p:nvSpPr>
        <p:spPr>
          <a:xfrm rot="7753656">
            <a:off x="3131538" y="3327057"/>
            <a:ext cx="1973590" cy="4254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il: højre 23">
            <a:extLst>
              <a:ext uri="{FF2B5EF4-FFF2-40B4-BE49-F238E27FC236}">
                <a16:creationId xmlns:a16="http://schemas.microsoft.com/office/drawing/2014/main" id="{377D2F37-F8D4-4BE7-89CE-87113AD93B5D}"/>
              </a:ext>
            </a:extLst>
          </p:cNvPr>
          <p:cNvSpPr/>
          <p:nvPr/>
        </p:nvSpPr>
        <p:spPr>
          <a:xfrm rot="16006817">
            <a:off x="6878708" y="4431445"/>
            <a:ext cx="1940895" cy="3767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, der indeholder skilt, blå&#10;&#10;Automatisk genereret beskrivelse">
            <a:extLst>
              <a:ext uri="{FF2B5EF4-FFF2-40B4-BE49-F238E27FC236}">
                <a16:creationId xmlns:a16="http://schemas.microsoft.com/office/drawing/2014/main" id="{381405D1-F70B-4F36-A856-661C001BC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5" y="200491"/>
            <a:ext cx="8089719" cy="119069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D2D78A7-E207-02AC-6291-713113169750}"/>
              </a:ext>
            </a:extLst>
          </p:cNvPr>
          <p:cNvSpPr txBox="1"/>
          <p:nvPr/>
        </p:nvSpPr>
        <p:spPr>
          <a:xfrm>
            <a:off x="4627014" y="1220627"/>
            <a:ext cx="7344816" cy="150810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3200" b="1" dirty="0"/>
              <a:t>A</a:t>
            </a:r>
            <a:r>
              <a:rPr lang="da-DK" dirty="0"/>
              <a:t>: Luk Word ned – programmet skal slukkes helt!</a:t>
            </a:r>
          </a:p>
          <a:p>
            <a:r>
              <a:rPr lang="da-DK" sz="3600" b="1" dirty="0"/>
              <a:t>B</a:t>
            </a:r>
            <a:r>
              <a:rPr lang="da-DK" dirty="0"/>
              <a:t>: Åbn </a:t>
            </a:r>
            <a:r>
              <a:rPr lang="da-DK" dirty="0" err="1"/>
              <a:t>Zoteros</a:t>
            </a:r>
            <a:r>
              <a:rPr lang="da-DK" dirty="0"/>
              <a:t> ‘Indstillinger’ igen (‘Henvis’) og tryk på ‘Installér tilføjelsen Microsoft Word’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B38B4F7-26A6-4F40-AF24-75437E81696E}"/>
              </a:ext>
            </a:extLst>
          </p:cNvPr>
          <p:cNvSpPr txBox="1"/>
          <p:nvPr/>
        </p:nvSpPr>
        <p:spPr>
          <a:xfrm>
            <a:off x="4628049" y="5633094"/>
            <a:ext cx="6938971" cy="64633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3600" b="1" dirty="0"/>
              <a:t>C</a:t>
            </a:r>
            <a:r>
              <a:rPr lang="da-DK" dirty="0"/>
              <a:t>: Start Word op igen – find </a:t>
            </a:r>
            <a:r>
              <a:rPr lang="da-DK" dirty="0" err="1"/>
              <a:t>Zotero</a:t>
            </a:r>
            <a:r>
              <a:rPr lang="da-DK" dirty="0"/>
              <a:t> i menuen</a:t>
            </a:r>
          </a:p>
        </p:txBody>
      </p:sp>
    </p:spTree>
    <p:extLst>
      <p:ext uri="{BB962C8B-B14F-4D97-AF65-F5344CB8AC3E}">
        <p14:creationId xmlns:p14="http://schemas.microsoft.com/office/powerpoint/2010/main" val="25027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øger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4_TF02787940_TF02787940" id="{79B4E4A3-3B36-4A7A-827E-956A8E84F695}" vid="{34467C00-9A15-4655-B272-AF0EC0E970B8}"/>
    </a:ext>
  </a:extLst>
</a:theme>
</file>

<file path=ppt/theme/theme2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Brugerdefineret</PresentationFormat>
  <Paragraphs>74</Paragraphs>
  <Slides>14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Bøger 16x9</vt:lpstr>
      <vt:lpstr>Kom godt i gang med ZOTERO</vt:lpstr>
      <vt:lpstr>ZOTERO</vt:lpstr>
      <vt:lpstr>Jamen så lad os da komme i gang!</vt:lpstr>
      <vt:lpstr>Du skal både downloade Zotero 6.0 (bibliotek + word add on) og Zotero Connector’en (browserudvidelsen). </vt:lpstr>
      <vt:lpstr>ZOTERO</vt:lpstr>
      <vt:lpstr>ZOTERO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Hjæææælp!  https://www.zotero.org/support eller kom forbi biblioteket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2020-08-23T18:04:50Z</dcterms:created>
  <dcterms:modified xsi:type="dcterms:W3CDTF">2023-09-29T11:23:31Z</dcterms:modified>
</cp:coreProperties>
</file>