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9" r:id="rId4"/>
    <p:sldId id="260" r:id="rId5"/>
    <p:sldId id="268" r:id="rId6"/>
    <p:sldId id="262" r:id="rId7"/>
    <p:sldId id="264" r:id="rId8"/>
    <p:sldId id="265" r:id="rId9"/>
    <p:sldId id="266" r:id="rId10"/>
    <p:sldId id="269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A1A53-DC4B-D1F9-1A29-59AD91B0C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13498A5-F7C0-F46C-76C5-8D5D291AE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B868AFA-483F-A137-77B4-D13BAD0D6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16A-3829-4422-8A65-F55FF40CF5F4}" type="datetimeFigureOut">
              <a:rPr lang="da-DK" smtClean="0"/>
              <a:t>14-10-2022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CA42059-D569-32A2-13F1-7C1A15836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E3BF765-A05B-C110-6FE5-047141CA2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A278D-FF19-4D54-8A81-F2F411F75D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463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AD05E5-E47C-A24E-86A2-10F8F1477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B13B0DD-C1EC-3922-2A1B-A3379BE67E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EBCD337-6631-43C4-BC08-32267BB30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16A-3829-4422-8A65-F55FF40CF5F4}" type="datetimeFigureOut">
              <a:rPr lang="da-DK" smtClean="0"/>
              <a:t>14-10-2022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FA56065-AD36-07E9-35A9-82A28D83E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6E6E01B-95CF-C2D7-0CCA-886C970EF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A278D-FF19-4D54-8A81-F2F411F75D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783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B842F7D-3429-F4B8-1B02-0DBD9B65A5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22D5EAA-5E6E-6F71-260F-A011B08DE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E0B2B40-3EC5-379A-1B08-FF1B7CF80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16A-3829-4422-8A65-F55FF40CF5F4}" type="datetimeFigureOut">
              <a:rPr lang="da-DK" smtClean="0"/>
              <a:t>14-10-2022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D44743C-9DC7-3777-08DB-19AD36720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7F59078-784A-0BF1-EFC7-8D39A9D5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A278D-FF19-4D54-8A81-F2F411F75D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200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C8DA16-5F2D-F801-5558-F7C472619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6128DF7-5F55-54BD-CD5B-AF4FCCE55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74F209B-3591-34BB-A728-808D761D3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16A-3829-4422-8A65-F55FF40CF5F4}" type="datetimeFigureOut">
              <a:rPr lang="da-DK" smtClean="0"/>
              <a:t>14-10-2022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15C8130-43FC-40FA-7440-F31A99309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680712D-B337-8BD7-B360-A6708CE6E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A278D-FF19-4D54-8A81-F2F411F75D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537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67AF57-2840-46D8-3D88-8BE6C076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F64E3F7-CEB3-400B-9CE4-FF74F8A7A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5F1EB76-A26B-2F8C-76A5-2ECB40AA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16A-3829-4422-8A65-F55FF40CF5F4}" type="datetimeFigureOut">
              <a:rPr lang="da-DK" smtClean="0"/>
              <a:t>14-10-2022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F11E395-E566-2A60-9576-2F703DD2F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5F92FF-F88B-F733-CE53-68FC65236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A278D-FF19-4D54-8A81-F2F411F75D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742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686035-1513-A2E0-DF06-95347E6A1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69E25D-F0BD-FFF8-ABDB-1EF776C44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475C3A9-A82A-BEDB-76E1-0EEAE98E2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90781E-CD7E-F95E-C8B5-22B578AED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16A-3829-4422-8A65-F55FF40CF5F4}" type="datetimeFigureOut">
              <a:rPr lang="da-DK" smtClean="0"/>
              <a:t>14-10-2022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16F4E2D-E479-7A8E-673A-DC8FDF127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0496D53-69E4-F486-BC88-B98ABB47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A278D-FF19-4D54-8A81-F2F411F75D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0527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370979-A497-55CD-EAA3-37BBC3648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4EFF95-8918-6218-BB70-B8EDD54B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CF34E5A-E565-752E-CD31-FFEA76E7C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26B567C-7251-DEE8-C063-43369B963E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434DD9C-AD1F-C179-F22A-BBACA86B4F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EAEBE2D-C657-4A41-8038-AFEB3F379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16A-3829-4422-8A65-F55FF40CF5F4}" type="datetimeFigureOut">
              <a:rPr lang="da-DK" smtClean="0"/>
              <a:t>14-10-2022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CE4437C-504A-8929-DB4A-D0E65C6C6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46C9657-573F-1779-F1FE-6EC2FC534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A278D-FF19-4D54-8A81-F2F411F75D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0526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0A0E89-87B3-4B0A-7915-16739109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B6EFACE-4D4F-8E52-EF9A-AA0CB336B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16A-3829-4422-8A65-F55FF40CF5F4}" type="datetimeFigureOut">
              <a:rPr lang="da-DK" smtClean="0"/>
              <a:t>14-10-2022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150F084-5F72-6EED-004B-F137E5A6B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CA0DE2D-7FF5-B7FA-5FDE-885A1E4B2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A278D-FF19-4D54-8A81-F2F411F75D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551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4F85C87-43C8-60B3-A7B1-820DB571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16A-3829-4422-8A65-F55FF40CF5F4}" type="datetimeFigureOut">
              <a:rPr lang="da-DK" smtClean="0"/>
              <a:t>14-10-2022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A113B76-F540-3D1A-7C3C-B34589A41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E9BEBD2-1A67-A9D4-5539-6C62DB7D0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A278D-FF19-4D54-8A81-F2F411F75D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925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1DE7EE-A616-8442-9021-CEBBCB70E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8FB7AF-BB0C-CA25-E849-59B8DCC8A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F8DC408-3087-63CE-91D0-6A85A444D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033E71C-D248-C513-D78A-42631E4BB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16A-3829-4422-8A65-F55FF40CF5F4}" type="datetimeFigureOut">
              <a:rPr lang="da-DK" smtClean="0"/>
              <a:t>14-10-2022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06C08EE-B2D1-9924-C38D-B6640AFC7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4322D43-4522-1104-4C84-EFDBA1E6A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A278D-FF19-4D54-8A81-F2F411F75D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513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79CE5F-8AA1-6696-4655-5BE1378BB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5FE013D-3EED-A16E-AE70-F69C5718A3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5118A28-ADE4-E3B6-8317-7DB971A00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1846BE0-407A-DA6B-A14C-DD0D1ACAD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C16A-3829-4422-8A65-F55FF40CF5F4}" type="datetimeFigureOut">
              <a:rPr lang="da-DK" smtClean="0"/>
              <a:t>14-10-2022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40554E9-417B-ECDB-7E8A-CEB9E8543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CDE0A02-22E8-CCD8-B0CC-65F39E570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A278D-FF19-4D54-8A81-F2F411F75D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853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F8617EC-AAD9-7847-5C7A-DA32B61FA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76348F6-6E6A-3E3F-CF15-0F273ACFD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78CA535-D31B-FF32-B637-CC156E918F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AC16A-3829-4422-8A65-F55FF40CF5F4}" type="datetimeFigureOut">
              <a:rPr lang="da-DK" smtClean="0"/>
              <a:t>14-10-2022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4688D7A-AAC4-C2CC-048D-BF1C26DFC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C0F64EA-CBE5-5336-7925-3B64E4F4F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A278D-FF19-4D54-8A81-F2F411F75D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983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tek.eaaa.dk/forside/e-resurser/orbi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bibliotek.eaaa.dk/forside/e-resurser/orbi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3.png"/><Relationship Id="rId7" Type="http://schemas.openxmlformats.org/officeDocument/2006/relationships/image" Target="../media/image1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A13DA2-F8E3-34C8-36AE-A6C8C6612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At </a:t>
            </a:r>
            <a:r>
              <a:rPr lang="en-US" dirty="0" err="1">
                <a:solidFill>
                  <a:schemeClr val="bg1"/>
                </a:solidFill>
              </a:rPr>
              <a:t>benchmarke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virksomheder</a:t>
            </a:r>
            <a:r>
              <a:rPr lang="en-US" dirty="0">
                <a:solidFill>
                  <a:schemeClr val="bg1"/>
                </a:solidFill>
              </a:rPr>
              <a:t> i ORBIS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3C3DF57-3BAC-76DA-ABBB-CDB74C18BC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8" r="2" b="10472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E9EBF774-FA04-14E2-2D6C-1C62630D51D0}"/>
              </a:ext>
            </a:extLst>
          </p:cNvPr>
          <p:cNvSpPr txBox="1"/>
          <p:nvPr/>
        </p:nvSpPr>
        <p:spPr>
          <a:xfrm>
            <a:off x="6537158" y="2516777"/>
            <a:ext cx="4813594" cy="3660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600" dirty="0"/>
              <a:t>I ORBIS </a:t>
            </a:r>
            <a:r>
              <a:rPr lang="en-US" sz="2600" dirty="0" err="1"/>
              <a:t>kan</a:t>
            </a:r>
            <a:r>
              <a:rPr lang="en-US" sz="2600" dirty="0"/>
              <a:t> du </a:t>
            </a:r>
            <a:r>
              <a:rPr lang="en-US" sz="2600" dirty="0" err="1"/>
              <a:t>benchmarke</a:t>
            </a:r>
            <a:r>
              <a:rPr lang="en-US" sz="2600" dirty="0"/>
              <a:t> ‘din’ </a:t>
            </a:r>
            <a:r>
              <a:rPr lang="en-US" sz="2600" dirty="0" err="1"/>
              <a:t>virksomhed</a:t>
            </a:r>
            <a:r>
              <a:rPr lang="en-US" sz="2600" dirty="0"/>
              <a:t> op </a:t>
            </a:r>
            <a:r>
              <a:rPr lang="en-US" sz="2600" dirty="0" err="1"/>
              <a:t>imod</a:t>
            </a:r>
            <a:r>
              <a:rPr lang="en-US" sz="2600" dirty="0"/>
              <a:t> </a:t>
            </a:r>
            <a:r>
              <a:rPr lang="en-US" sz="2600" dirty="0" err="1"/>
              <a:t>en</a:t>
            </a:r>
            <a:r>
              <a:rPr lang="en-US" sz="2600" dirty="0"/>
              <a:t> </a:t>
            </a:r>
            <a:r>
              <a:rPr lang="en-US" sz="2600" dirty="0" err="1"/>
              <a:t>række</a:t>
            </a:r>
            <a:r>
              <a:rPr lang="en-US" sz="2600" dirty="0"/>
              <a:t> </a:t>
            </a:r>
            <a:r>
              <a:rPr lang="en-US" sz="2600" dirty="0" err="1"/>
              <a:t>virksomheder</a:t>
            </a:r>
            <a:r>
              <a:rPr lang="en-US" sz="2600" dirty="0"/>
              <a:t> i et marked </a:t>
            </a:r>
            <a:br>
              <a:rPr lang="en-US" sz="2600" dirty="0"/>
            </a:br>
            <a:r>
              <a:rPr lang="en-US" sz="2600" dirty="0"/>
              <a:t>(et </a:t>
            </a:r>
            <a:r>
              <a:rPr lang="en-US" sz="2600" dirty="0" err="1"/>
              <a:t>eller</a:t>
            </a:r>
            <a:r>
              <a:rPr lang="en-US" sz="2600" dirty="0"/>
              <a:t> </a:t>
            </a:r>
            <a:r>
              <a:rPr lang="en-US" sz="2600" dirty="0" err="1"/>
              <a:t>flere</a:t>
            </a:r>
            <a:r>
              <a:rPr lang="en-US" sz="2600" dirty="0"/>
              <a:t> </a:t>
            </a:r>
            <a:r>
              <a:rPr lang="en-US" sz="2600" dirty="0" err="1"/>
              <a:t>lande</a:t>
            </a:r>
            <a:r>
              <a:rPr lang="en-US" sz="2600" dirty="0"/>
              <a:t>, hele EU) </a:t>
            </a:r>
            <a:r>
              <a:rPr lang="en-US" sz="2600" dirty="0" err="1"/>
              <a:t>baseret</a:t>
            </a:r>
            <a:r>
              <a:rPr lang="en-US" sz="2600" dirty="0"/>
              <a:t> på </a:t>
            </a:r>
            <a:r>
              <a:rPr lang="en-US" sz="2600" dirty="0" err="1"/>
              <a:t>virksomhedernes</a:t>
            </a:r>
            <a:r>
              <a:rPr lang="en-US" sz="2600" dirty="0"/>
              <a:t>  </a:t>
            </a:r>
            <a:r>
              <a:rPr lang="en-US" sz="2600" dirty="0" err="1"/>
              <a:t>økonomiske</a:t>
            </a:r>
            <a:r>
              <a:rPr lang="en-US" sz="2600" dirty="0"/>
              <a:t> </a:t>
            </a:r>
            <a:r>
              <a:rPr lang="en-US" sz="2600" dirty="0" err="1"/>
              <a:t>nøgletal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1984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E0B2DE-8D08-4A5B-87E4-DF4762AF8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da-DK" dirty="0"/>
            </a:br>
            <a:endParaRPr lang="da-DK" dirty="0"/>
          </a:p>
        </p:txBody>
      </p:sp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C6A9C0DC-E4E9-44D7-BB97-CCC5380EE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		bibliotek@eaaa.dk</a:t>
            </a:r>
          </a:p>
          <a:p>
            <a:pPr marL="0" indent="0">
              <a:buNone/>
            </a:pPr>
            <a:r>
              <a:rPr lang="da-DK" dirty="0"/>
              <a:t>		</a:t>
            </a:r>
          </a:p>
          <a:p>
            <a:pPr marL="0" indent="0">
              <a:buNone/>
            </a:pPr>
            <a:r>
              <a:rPr lang="da-DK" dirty="0"/>
              <a:t>		7228 6040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		Mandag - torsdag: 9-16</a:t>
            </a:r>
            <a:br>
              <a:rPr lang="da-DK" dirty="0"/>
            </a:br>
            <a:r>
              <a:rPr lang="da-DK" dirty="0"/>
              <a:t>		Fredag: 9-14</a:t>
            </a:r>
          </a:p>
          <a:p>
            <a:endParaRPr lang="da-DK" dirty="0"/>
          </a:p>
        </p:txBody>
      </p:sp>
      <p:pic>
        <p:nvPicPr>
          <p:cNvPr id="13" name="Grafik 12" descr="Mail">
            <a:extLst>
              <a:ext uri="{FF2B5EF4-FFF2-40B4-BE49-F238E27FC236}">
                <a16:creationId xmlns:a16="http://schemas.microsoft.com/office/drawing/2014/main" id="{1F6988FE-A281-4243-BA27-C34D8693D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498825">
            <a:off x="1551433" y="1463040"/>
            <a:ext cx="914400" cy="914400"/>
          </a:xfrm>
          <a:prstGeom prst="rect">
            <a:avLst/>
          </a:prstGeom>
        </p:spPr>
      </p:pic>
      <p:pic>
        <p:nvPicPr>
          <p:cNvPr id="15" name="Grafik 14" descr="Markedsføring">
            <a:extLst>
              <a:ext uri="{FF2B5EF4-FFF2-40B4-BE49-F238E27FC236}">
                <a16:creationId xmlns:a16="http://schemas.microsoft.com/office/drawing/2014/main" id="{0E4B7655-8E11-4277-9FA7-45366332D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31027" y="2514600"/>
            <a:ext cx="914400" cy="914400"/>
          </a:xfrm>
          <a:prstGeom prst="rect">
            <a:avLst/>
          </a:prstGeom>
        </p:spPr>
      </p:pic>
      <p:pic>
        <p:nvPicPr>
          <p:cNvPr id="19" name="Billede 18" descr="Et billede, der indeholder objekt&#10;&#10;Automatisk genereret beskrivelse">
            <a:extLst>
              <a:ext uri="{FF2B5EF4-FFF2-40B4-BE49-F238E27FC236}">
                <a16:creationId xmlns:a16="http://schemas.microsoft.com/office/drawing/2014/main" id="{672E6011-DDFB-4932-B505-4BCC301293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" y="3679310"/>
            <a:ext cx="1999488" cy="1123671"/>
          </a:xfrm>
          <a:prstGeom prst="rect">
            <a:avLst/>
          </a:prstGeom>
        </p:spPr>
      </p:pic>
      <p:pic>
        <p:nvPicPr>
          <p:cNvPr id="21" name="Billede 20" descr="Et billede, der indeholder bøje, udendørs genstand&#10;&#10;Automatisk genereret beskrivelse">
            <a:extLst>
              <a:ext uri="{FF2B5EF4-FFF2-40B4-BE49-F238E27FC236}">
                <a16:creationId xmlns:a16="http://schemas.microsoft.com/office/drawing/2014/main" id="{D85E2828-9AC6-4A78-B37C-283D6DE45F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7968">
            <a:off x="6023742" y="658924"/>
            <a:ext cx="5540151" cy="5540151"/>
          </a:xfrm>
          <a:prstGeom prst="rect">
            <a:avLst/>
          </a:prstGeom>
        </p:spPr>
      </p:pic>
      <p:sp>
        <p:nvSpPr>
          <p:cNvPr id="22" name="Tekstfelt 21">
            <a:extLst>
              <a:ext uri="{FF2B5EF4-FFF2-40B4-BE49-F238E27FC236}">
                <a16:creationId xmlns:a16="http://schemas.microsoft.com/office/drawing/2014/main" id="{808A498E-D00C-4328-AE0D-DB19447E2521}"/>
              </a:ext>
            </a:extLst>
          </p:cNvPr>
          <p:cNvSpPr txBox="1"/>
          <p:nvPr/>
        </p:nvSpPr>
        <p:spPr>
          <a:xfrm>
            <a:off x="576072" y="6279254"/>
            <a:ext cx="626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Alle billeder: </a:t>
            </a:r>
            <a:r>
              <a:rPr lang="da-DK" dirty="0" err="1"/>
              <a:t>Pixabay</a:t>
            </a:r>
            <a:r>
              <a:rPr lang="da-DK" dirty="0"/>
              <a:t>, afsendernes hjemmesider og Microsoft</a:t>
            </a:r>
          </a:p>
        </p:txBody>
      </p:sp>
    </p:spTree>
    <p:extLst>
      <p:ext uri="{BB962C8B-B14F-4D97-AF65-F5344CB8AC3E}">
        <p14:creationId xmlns:p14="http://schemas.microsoft.com/office/powerpoint/2010/main" val="1298907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A87DB8E-1DD3-F62A-DDA9-E7D9EE7C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610633"/>
            <a:ext cx="12192000" cy="1636734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7BA6EF15-4260-7A59-168D-8C1B6E22BFD8}"/>
              </a:ext>
            </a:extLst>
          </p:cNvPr>
          <p:cNvSpPr txBox="1"/>
          <p:nvPr/>
        </p:nvSpPr>
        <p:spPr>
          <a:xfrm>
            <a:off x="2502568" y="1470861"/>
            <a:ext cx="7299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Du starter med en basis-segmentering.</a:t>
            </a:r>
          </a:p>
          <a:p>
            <a:r>
              <a:rPr lang="da-DK" sz="2400" dirty="0"/>
              <a:t>Den branche i et eller flere lande, du ønsker at analysere: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70B255CC-9BC9-E0B4-8B50-A8B2E2F656D1}"/>
              </a:ext>
            </a:extLst>
          </p:cNvPr>
          <p:cNvSpPr txBox="1"/>
          <p:nvPr/>
        </p:nvSpPr>
        <p:spPr>
          <a:xfrm>
            <a:off x="2830929" y="4556142"/>
            <a:ext cx="6530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Kan du ikke huske hvordan du gør det?</a:t>
            </a:r>
          </a:p>
          <a:p>
            <a:r>
              <a:rPr lang="da-DK" sz="2400" dirty="0"/>
              <a:t>Download guiden ‘Basissegmentering’:</a:t>
            </a:r>
          </a:p>
          <a:p>
            <a:r>
              <a:rPr lang="da-DK" sz="2400" dirty="0">
                <a:hlinkClick r:id="rId3"/>
              </a:rPr>
              <a:t>https://bibliotek.eaaa.dk/forside/e-resurser/orbis/</a:t>
            </a:r>
            <a:r>
              <a:rPr lang="da-DK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0541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>
            <a:extLst>
              <a:ext uri="{FF2B5EF4-FFF2-40B4-BE49-F238E27FC236}">
                <a16:creationId xmlns:a16="http://schemas.microsoft.com/office/drawing/2014/main" id="{7BA6EF15-4260-7A59-168D-8C1B6E22BFD8}"/>
              </a:ext>
            </a:extLst>
          </p:cNvPr>
          <p:cNvSpPr txBox="1"/>
          <p:nvPr/>
        </p:nvSpPr>
        <p:spPr>
          <a:xfrm>
            <a:off x="2133600" y="933450"/>
            <a:ext cx="759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Klik herefter på under-afgrænsningen                    &gt;  &gt;&gt;&gt;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E12C2B3-292E-D83B-075A-0DFEDE38E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231" y="875227"/>
            <a:ext cx="2660196" cy="48577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9107C20F-817D-3862-B53E-598B7EC25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066" y="918091"/>
            <a:ext cx="1062630" cy="400049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E85FFE2A-1D9C-A8E5-4DD4-57033A434B93}"/>
              </a:ext>
            </a:extLst>
          </p:cNvPr>
          <p:cNvSpPr txBox="1"/>
          <p:nvPr/>
        </p:nvSpPr>
        <p:spPr>
          <a:xfrm>
            <a:off x="409073" y="4615954"/>
            <a:ext cx="111813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I ‘Values’ er omsætning valgt som standard. Det er muligt at tilvælge flere variable på et senere tidspunkt, men hvis du vil starte med et andet mere relevant nøgletal, trykker du på ‘Edit’.</a:t>
            </a:r>
          </a:p>
          <a:p>
            <a:endParaRPr lang="da-DK" dirty="0"/>
          </a:p>
          <a:p>
            <a:r>
              <a:rPr lang="da-DK" dirty="0"/>
              <a:t>Klik i                                               &gt;&gt;&gt;              for at få virksomheder med data i det centrale nøgletal med i resultatlisten.</a:t>
            </a:r>
          </a:p>
          <a:p>
            <a:endParaRPr lang="da-DK" sz="1400" dirty="0">
              <a:highlight>
                <a:srgbClr val="FFFF00"/>
              </a:highlight>
            </a:endParaRPr>
          </a:p>
          <a:p>
            <a:r>
              <a:rPr lang="da-DK" sz="1400" dirty="0">
                <a:highlight>
                  <a:srgbClr val="FFFF00"/>
                </a:highlight>
              </a:rPr>
              <a:t>Vær opmærksom på, at omsætningstallet ikke er obligatorisk regnskabsinformation i alle lande, så der kan være lande der ikke tilføjer det.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ACF6A13-FFE7-EDB2-05C7-DCC7D2F17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292" y="1419225"/>
            <a:ext cx="8089733" cy="2883908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36EB0A36-9D0B-ABD0-98DD-AE1AA8E5E4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881" y="5438775"/>
            <a:ext cx="2171700" cy="333375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0ED9B947-F55E-9554-6013-282130254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6411" y="5414962"/>
            <a:ext cx="6286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15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felt 10">
            <a:extLst>
              <a:ext uri="{FF2B5EF4-FFF2-40B4-BE49-F238E27FC236}">
                <a16:creationId xmlns:a16="http://schemas.microsoft.com/office/drawing/2014/main" id="{E85FFE2A-1D9C-A8E5-4DD4-57033A434B93}"/>
              </a:ext>
            </a:extLst>
          </p:cNvPr>
          <p:cNvSpPr txBox="1"/>
          <p:nvPr/>
        </p:nvSpPr>
        <p:spPr>
          <a:xfrm>
            <a:off x="575184" y="3608997"/>
            <a:ext cx="49560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Berig resultatet med de nøgletal, du ønsker at benchmarke din virksomhed med. </a:t>
            </a:r>
          </a:p>
          <a:p>
            <a:r>
              <a:rPr lang="da-DK" dirty="0"/>
              <a:t>Følg vores vejledning ‘Berig &amp; download’:</a:t>
            </a:r>
          </a:p>
          <a:p>
            <a:r>
              <a:rPr lang="da-DK" dirty="0">
                <a:hlinkClick r:id="rId2"/>
              </a:rPr>
              <a:t>https://bibliotek.eaaa.dk/forside/e-resurser/orbis/</a:t>
            </a:r>
            <a:r>
              <a:rPr lang="da-DK" dirty="0"/>
              <a:t> </a:t>
            </a:r>
          </a:p>
          <a:p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Nogle virksomheder har ‘</a:t>
            </a:r>
            <a:r>
              <a:rPr lang="da-D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n.a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.’ (not </a:t>
            </a:r>
            <a:r>
              <a:rPr lang="da-D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eller ‘</a:t>
            </a:r>
            <a:r>
              <a:rPr lang="da-D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n.s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.’ (not </a:t>
            </a:r>
            <a:r>
              <a:rPr lang="da-D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statistically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i stedet for data i flere nøgletalsfelter. </a:t>
            </a:r>
          </a:p>
          <a:p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Disse virksomheder bør du overveje at slette, da de tomme felter vil påvirke analysen.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484B17D-7D8B-AFC5-D6C7-BFFA647B0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750" y="1181493"/>
            <a:ext cx="10030977" cy="1994076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7BA6EF15-4260-7A59-168D-8C1B6E22BFD8}"/>
              </a:ext>
            </a:extLst>
          </p:cNvPr>
          <p:cNvSpPr txBox="1"/>
          <p:nvPr/>
        </p:nvSpPr>
        <p:spPr>
          <a:xfrm>
            <a:off x="575184" y="379429"/>
            <a:ext cx="10041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Basis-afgrænsningens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/>
              <a:t>resultat er nu blevet yderligere afgrænset med dit valgte finansielle nøgletal.</a:t>
            </a:r>
          </a:p>
          <a:p>
            <a:r>
              <a:rPr lang="da-DK" dirty="0">
                <a:highlight>
                  <a:srgbClr val="FFFF00"/>
                </a:highlight>
              </a:rPr>
              <a:t>OBS: Det maksimale antal virksomheder du kan benchmarke ad gangen er ca. 1000 !!!!!</a:t>
            </a:r>
          </a:p>
        </p:txBody>
      </p:sp>
      <p:pic>
        <p:nvPicPr>
          <p:cNvPr id="5" name="Billede 4" descr="Et billede, der indeholder bord&#10;&#10;Automatisk genereret beskrivelse">
            <a:extLst>
              <a:ext uri="{FF2B5EF4-FFF2-40B4-BE49-F238E27FC236}">
                <a16:creationId xmlns:a16="http://schemas.microsoft.com/office/drawing/2014/main" id="{3A53ADB3-26EC-9B89-E00B-9C18040447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91" y="3762641"/>
            <a:ext cx="6189101" cy="2330960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C610AB0C-5A6B-3FC2-5C57-2465F6B0467E}"/>
              </a:ext>
            </a:extLst>
          </p:cNvPr>
          <p:cNvSpPr/>
          <p:nvPr/>
        </p:nvSpPr>
        <p:spPr>
          <a:xfrm>
            <a:off x="5563691" y="4593241"/>
            <a:ext cx="809624" cy="1614627"/>
          </a:xfrm>
          <a:custGeom>
            <a:avLst/>
            <a:gdLst>
              <a:gd name="connsiteX0" fmla="*/ 0 w 809624"/>
              <a:gd name="connsiteY0" fmla="*/ 807314 h 1614627"/>
              <a:gd name="connsiteX1" fmla="*/ 404812 w 809624"/>
              <a:gd name="connsiteY1" fmla="*/ 0 h 1614627"/>
              <a:gd name="connsiteX2" fmla="*/ 809624 w 809624"/>
              <a:gd name="connsiteY2" fmla="*/ 807314 h 1614627"/>
              <a:gd name="connsiteX3" fmla="*/ 404812 w 809624"/>
              <a:gd name="connsiteY3" fmla="*/ 1614628 h 1614627"/>
              <a:gd name="connsiteX4" fmla="*/ 0 w 809624"/>
              <a:gd name="connsiteY4" fmla="*/ 807314 h 161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24" h="1614627" extrusionOk="0">
                <a:moveTo>
                  <a:pt x="0" y="807314"/>
                </a:moveTo>
                <a:cubicBezTo>
                  <a:pt x="-39087" y="337337"/>
                  <a:pt x="149128" y="12052"/>
                  <a:pt x="404812" y="0"/>
                </a:cubicBezTo>
                <a:cubicBezTo>
                  <a:pt x="738656" y="23215"/>
                  <a:pt x="760220" y="363018"/>
                  <a:pt x="809624" y="807314"/>
                </a:cubicBezTo>
                <a:cubicBezTo>
                  <a:pt x="771727" y="1290190"/>
                  <a:pt x="624554" y="1635791"/>
                  <a:pt x="404812" y="1614628"/>
                </a:cubicBezTo>
                <a:cubicBezTo>
                  <a:pt x="143945" y="1594222"/>
                  <a:pt x="27580" y="1266359"/>
                  <a:pt x="0" y="807314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2B202D5-EDEB-8971-31CA-AF705F640F40}"/>
              </a:ext>
            </a:extLst>
          </p:cNvPr>
          <p:cNvSpPr/>
          <p:nvPr/>
        </p:nvSpPr>
        <p:spPr>
          <a:xfrm>
            <a:off x="10483516" y="3668427"/>
            <a:ext cx="1165383" cy="1080036"/>
          </a:xfrm>
          <a:custGeom>
            <a:avLst/>
            <a:gdLst>
              <a:gd name="connsiteX0" fmla="*/ 0 w 1165383"/>
              <a:gd name="connsiteY0" fmla="*/ 540018 h 1080036"/>
              <a:gd name="connsiteX1" fmla="*/ 582692 w 1165383"/>
              <a:gd name="connsiteY1" fmla="*/ 0 h 1080036"/>
              <a:gd name="connsiteX2" fmla="*/ 1165384 w 1165383"/>
              <a:gd name="connsiteY2" fmla="*/ 540018 h 1080036"/>
              <a:gd name="connsiteX3" fmla="*/ 582692 w 1165383"/>
              <a:gd name="connsiteY3" fmla="*/ 1080036 h 1080036"/>
              <a:gd name="connsiteX4" fmla="*/ 0 w 1165383"/>
              <a:gd name="connsiteY4" fmla="*/ 540018 h 108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383" h="1080036" extrusionOk="0">
                <a:moveTo>
                  <a:pt x="0" y="540018"/>
                </a:moveTo>
                <a:cubicBezTo>
                  <a:pt x="-38433" y="218068"/>
                  <a:pt x="174136" y="32556"/>
                  <a:pt x="582692" y="0"/>
                </a:cubicBezTo>
                <a:cubicBezTo>
                  <a:pt x="953665" y="10350"/>
                  <a:pt x="1090173" y="244165"/>
                  <a:pt x="1165384" y="540018"/>
                </a:cubicBezTo>
                <a:cubicBezTo>
                  <a:pt x="1156030" y="847397"/>
                  <a:pt x="895485" y="1129886"/>
                  <a:pt x="582692" y="1080036"/>
                </a:cubicBezTo>
                <a:cubicBezTo>
                  <a:pt x="217211" y="1056144"/>
                  <a:pt x="34241" y="854623"/>
                  <a:pt x="0" y="540018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9217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>
            <a:extLst>
              <a:ext uri="{FF2B5EF4-FFF2-40B4-BE49-F238E27FC236}">
                <a16:creationId xmlns:a16="http://schemas.microsoft.com/office/drawing/2014/main" id="{7BA6EF15-4260-7A59-168D-8C1B6E22BFD8}"/>
              </a:ext>
            </a:extLst>
          </p:cNvPr>
          <p:cNvSpPr txBox="1"/>
          <p:nvPr/>
        </p:nvSpPr>
        <p:spPr>
          <a:xfrm>
            <a:off x="615618" y="531829"/>
            <a:ext cx="1050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Nu </a:t>
            </a:r>
            <a:r>
              <a:rPr lang="da-DK" dirty="0"/>
              <a:t>skal du lade </a:t>
            </a:r>
            <a:r>
              <a:rPr lang="da-DK" dirty="0" err="1"/>
              <a:t>Orbis</a:t>
            </a:r>
            <a:r>
              <a:rPr lang="da-DK" dirty="0"/>
              <a:t> arbejde med analysen – benchmarkingen: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E85FFE2A-1D9C-A8E5-4DD4-57033A434B93}"/>
              </a:ext>
            </a:extLst>
          </p:cNvPr>
          <p:cNvSpPr txBox="1"/>
          <p:nvPr/>
        </p:nvSpPr>
        <p:spPr>
          <a:xfrm>
            <a:off x="288758" y="4005513"/>
            <a:ext cx="9187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Tryk først på                                 i menubjælken til venstre, og herefter vælger du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484B17D-7D8B-AFC5-D6C7-BFFA647B0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1338" y="1305681"/>
            <a:ext cx="9809323" cy="206682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3F964287-1665-3019-4BB0-80EFE9EE79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9" r="8905" b="27121"/>
          <a:stretch/>
        </p:blipFill>
        <p:spPr>
          <a:xfrm>
            <a:off x="1752601" y="4005514"/>
            <a:ext cx="1417218" cy="369331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C3D6BBF3-D6DC-F30C-6BC2-346ABA3A5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0050" y="3599917"/>
            <a:ext cx="2743200" cy="1762125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691CF1BD-74FA-1008-2714-A33A84E43D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0130"/>
          <a:stretch/>
        </p:blipFill>
        <p:spPr>
          <a:xfrm>
            <a:off x="4734930" y="5526393"/>
            <a:ext cx="2267450" cy="407534"/>
          </a:xfrm>
          <a:prstGeom prst="rect">
            <a:avLst/>
          </a:prstGeom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D186EDE2-633A-3E08-2CCA-715B31ED0E65}"/>
              </a:ext>
            </a:extLst>
          </p:cNvPr>
          <p:cNvSpPr txBox="1"/>
          <p:nvPr/>
        </p:nvSpPr>
        <p:spPr>
          <a:xfrm>
            <a:off x="2767078" y="5812780"/>
            <a:ext cx="1696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Og herefter</a:t>
            </a:r>
          </a:p>
        </p:txBody>
      </p:sp>
      <p:pic>
        <p:nvPicPr>
          <p:cNvPr id="23" name="Grafik 22" descr="Badge 1 med massiv udfyldning">
            <a:extLst>
              <a:ext uri="{FF2B5EF4-FFF2-40B4-BE49-F238E27FC236}">
                <a16:creationId xmlns:a16="http://schemas.microsoft.com/office/drawing/2014/main" id="{A0173C14-E331-0307-CAA1-D345478D0B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1227" y="4190179"/>
            <a:ext cx="914400" cy="914400"/>
          </a:xfrm>
          <a:prstGeom prst="rect">
            <a:avLst/>
          </a:prstGeom>
        </p:spPr>
      </p:pic>
      <p:pic>
        <p:nvPicPr>
          <p:cNvPr id="25" name="Grafik 24" descr="Badge med massiv udfyldning">
            <a:extLst>
              <a:ext uri="{FF2B5EF4-FFF2-40B4-BE49-F238E27FC236}">
                <a16:creationId xmlns:a16="http://schemas.microsoft.com/office/drawing/2014/main" id="{03E02D11-F140-D431-BF38-53890C6BFC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51558" y="4323241"/>
            <a:ext cx="914400" cy="914400"/>
          </a:xfrm>
          <a:prstGeom prst="rect">
            <a:avLst/>
          </a:prstGeom>
        </p:spPr>
      </p:pic>
      <p:pic>
        <p:nvPicPr>
          <p:cNvPr id="27" name="Grafik 26" descr="Badge 3 med massiv udfyldning">
            <a:extLst>
              <a:ext uri="{FF2B5EF4-FFF2-40B4-BE49-F238E27FC236}">
                <a16:creationId xmlns:a16="http://schemas.microsoft.com/office/drawing/2014/main" id="{3A796ECC-44FA-B817-90AD-D3F3B4238D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93134" y="5540246"/>
            <a:ext cx="914400" cy="9144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4FC60BD6-61C3-0DEB-1EFD-333A34809C2B}"/>
              </a:ext>
            </a:extLst>
          </p:cNvPr>
          <p:cNvSpPr/>
          <p:nvPr/>
        </p:nvSpPr>
        <p:spPr>
          <a:xfrm>
            <a:off x="10458451" y="2759242"/>
            <a:ext cx="809624" cy="669758"/>
          </a:xfrm>
          <a:custGeom>
            <a:avLst/>
            <a:gdLst>
              <a:gd name="connsiteX0" fmla="*/ 0 w 809624"/>
              <a:gd name="connsiteY0" fmla="*/ 334879 h 669758"/>
              <a:gd name="connsiteX1" fmla="*/ 404812 w 809624"/>
              <a:gd name="connsiteY1" fmla="*/ 0 h 669758"/>
              <a:gd name="connsiteX2" fmla="*/ 809624 w 809624"/>
              <a:gd name="connsiteY2" fmla="*/ 334879 h 669758"/>
              <a:gd name="connsiteX3" fmla="*/ 404812 w 809624"/>
              <a:gd name="connsiteY3" fmla="*/ 669758 h 669758"/>
              <a:gd name="connsiteX4" fmla="*/ 0 w 809624"/>
              <a:gd name="connsiteY4" fmla="*/ 334879 h 66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24" h="669758" extrusionOk="0">
                <a:moveTo>
                  <a:pt x="0" y="334879"/>
                </a:moveTo>
                <a:cubicBezTo>
                  <a:pt x="-39087" y="125820"/>
                  <a:pt x="149128" y="12052"/>
                  <a:pt x="404812" y="0"/>
                </a:cubicBezTo>
                <a:cubicBezTo>
                  <a:pt x="677195" y="10276"/>
                  <a:pt x="795717" y="150372"/>
                  <a:pt x="809624" y="334879"/>
                </a:cubicBezTo>
                <a:cubicBezTo>
                  <a:pt x="771727" y="556837"/>
                  <a:pt x="624554" y="690921"/>
                  <a:pt x="404812" y="669758"/>
                </a:cubicBezTo>
                <a:cubicBezTo>
                  <a:pt x="159871" y="658066"/>
                  <a:pt x="35823" y="536944"/>
                  <a:pt x="0" y="334879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3DE52218-8518-47D8-5B18-9D177FFDCBF2}"/>
              </a:ext>
            </a:extLst>
          </p:cNvPr>
          <p:cNvSpPr txBox="1"/>
          <p:nvPr/>
        </p:nvSpPr>
        <p:spPr>
          <a:xfrm>
            <a:off x="3047999" y="2770908"/>
            <a:ext cx="7310977" cy="369332"/>
          </a:xfrm>
          <a:custGeom>
            <a:avLst/>
            <a:gdLst>
              <a:gd name="connsiteX0" fmla="*/ 0 w 7310977"/>
              <a:gd name="connsiteY0" fmla="*/ 0 h 369332"/>
              <a:gd name="connsiteX1" fmla="*/ 489273 w 7310977"/>
              <a:gd name="connsiteY1" fmla="*/ 0 h 369332"/>
              <a:gd name="connsiteX2" fmla="*/ 832327 w 7310977"/>
              <a:gd name="connsiteY2" fmla="*/ 0 h 369332"/>
              <a:gd name="connsiteX3" fmla="*/ 1540929 w 7310977"/>
              <a:gd name="connsiteY3" fmla="*/ 0 h 369332"/>
              <a:gd name="connsiteX4" fmla="*/ 2030202 w 7310977"/>
              <a:gd name="connsiteY4" fmla="*/ 0 h 369332"/>
              <a:gd name="connsiteX5" fmla="*/ 2519475 w 7310977"/>
              <a:gd name="connsiteY5" fmla="*/ 0 h 369332"/>
              <a:gd name="connsiteX6" fmla="*/ 3228078 w 7310977"/>
              <a:gd name="connsiteY6" fmla="*/ 0 h 369332"/>
              <a:gd name="connsiteX7" fmla="*/ 3644241 w 7310977"/>
              <a:gd name="connsiteY7" fmla="*/ 0 h 369332"/>
              <a:gd name="connsiteX8" fmla="*/ 4352843 w 7310977"/>
              <a:gd name="connsiteY8" fmla="*/ 0 h 369332"/>
              <a:gd name="connsiteX9" fmla="*/ 5061446 w 7310977"/>
              <a:gd name="connsiteY9" fmla="*/ 0 h 369332"/>
              <a:gd name="connsiteX10" fmla="*/ 5623828 w 7310977"/>
              <a:gd name="connsiteY10" fmla="*/ 0 h 369332"/>
              <a:gd name="connsiteX11" fmla="*/ 6332431 w 7310977"/>
              <a:gd name="connsiteY11" fmla="*/ 0 h 369332"/>
              <a:gd name="connsiteX12" fmla="*/ 6821704 w 7310977"/>
              <a:gd name="connsiteY12" fmla="*/ 0 h 369332"/>
              <a:gd name="connsiteX13" fmla="*/ 7310977 w 7310977"/>
              <a:gd name="connsiteY13" fmla="*/ 0 h 369332"/>
              <a:gd name="connsiteX14" fmla="*/ 7310977 w 7310977"/>
              <a:gd name="connsiteY14" fmla="*/ 369332 h 369332"/>
              <a:gd name="connsiteX15" fmla="*/ 6748594 w 7310977"/>
              <a:gd name="connsiteY15" fmla="*/ 369332 h 369332"/>
              <a:gd name="connsiteX16" fmla="*/ 6186211 w 7310977"/>
              <a:gd name="connsiteY16" fmla="*/ 369332 h 369332"/>
              <a:gd name="connsiteX17" fmla="*/ 5477609 w 7310977"/>
              <a:gd name="connsiteY17" fmla="*/ 369332 h 369332"/>
              <a:gd name="connsiteX18" fmla="*/ 4915226 w 7310977"/>
              <a:gd name="connsiteY18" fmla="*/ 369332 h 369332"/>
              <a:gd name="connsiteX19" fmla="*/ 4572173 w 7310977"/>
              <a:gd name="connsiteY19" fmla="*/ 369332 h 369332"/>
              <a:gd name="connsiteX20" fmla="*/ 4156009 w 7310977"/>
              <a:gd name="connsiteY20" fmla="*/ 369332 h 369332"/>
              <a:gd name="connsiteX21" fmla="*/ 3447407 w 7310977"/>
              <a:gd name="connsiteY21" fmla="*/ 369332 h 369332"/>
              <a:gd name="connsiteX22" fmla="*/ 2885024 w 7310977"/>
              <a:gd name="connsiteY22" fmla="*/ 369332 h 369332"/>
              <a:gd name="connsiteX23" fmla="*/ 2468861 w 7310977"/>
              <a:gd name="connsiteY23" fmla="*/ 369332 h 369332"/>
              <a:gd name="connsiteX24" fmla="*/ 1906478 w 7310977"/>
              <a:gd name="connsiteY24" fmla="*/ 369332 h 369332"/>
              <a:gd name="connsiteX25" fmla="*/ 1563424 w 7310977"/>
              <a:gd name="connsiteY25" fmla="*/ 369332 h 369332"/>
              <a:gd name="connsiteX26" fmla="*/ 1220371 w 7310977"/>
              <a:gd name="connsiteY26" fmla="*/ 369332 h 369332"/>
              <a:gd name="connsiteX27" fmla="*/ 657988 w 7310977"/>
              <a:gd name="connsiteY27" fmla="*/ 369332 h 369332"/>
              <a:gd name="connsiteX28" fmla="*/ 0 w 7310977"/>
              <a:gd name="connsiteY28" fmla="*/ 369332 h 369332"/>
              <a:gd name="connsiteX29" fmla="*/ 0 w 7310977"/>
              <a:gd name="connsiteY29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310977" h="369332" extrusionOk="0">
                <a:moveTo>
                  <a:pt x="0" y="0"/>
                </a:moveTo>
                <a:cubicBezTo>
                  <a:pt x="191850" y="-46525"/>
                  <a:pt x="309176" y="22522"/>
                  <a:pt x="489273" y="0"/>
                </a:cubicBezTo>
                <a:cubicBezTo>
                  <a:pt x="669370" y="-22522"/>
                  <a:pt x="696506" y="40893"/>
                  <a:pt x="832327" y="0"/>
                </a:cubicBezTo>
                <a:cubicBezTo>
                  <a:pt x="968148" y="-40893"/>
                  <a:pt x="1314508" y="48239"/>
                  <a:pt x="1540929" y="0"/>
                </a:cubicBezTo>
                <a:cubicBezTo>
                  <a:pt x="1767350" y="-48239"/>
                  <a:pt x="1931805" y="4091"/>
                  <a:pt x="2030202" y="0"/>
                </a:cubicBezTo>
                <a:cubicBezTo>
                  <a:pt x="2128599" y="-4091"/>
                  <a:pt x="2336940" y="40432"/>
                  <a:pt x="2519475" y="0"/>
                </a:cubicBezTo>
                <a:cubicBezTo>
                  <a:pt x="2702010" y="-40432"/>
                  <a:pt x="2963354" y="61101"/>
                  <a:pt x="3228078" y="0"/>
                </a:cubicBezTo>
                <a:cubicBezTo>
                  <a:pt x="3492802" y="-61101"/>
                  <a:pt x="3464143" y="12447"/>
                  <a:pt x="3644241" y="0"/>
                </a:cubicBezTo>
                <a:cubicBezTo>
                  <a:pt x="3824339" y="-12447"/>
                  <a:pt x="4023638" y="34110"/>
                  <a:pt x="4352843" y="0"/>
                </a:cubicBezTo>
                <a:cubicBezTo>
                  <a:pt x="4682048" y="-34110"/>
                  <a:pt x="4795892" y="34903"/>
                  <a:pt x="5061446" y="0"/>
                </a:cubicBezTo>
                <a:cubicBezTo>
                  <a:pt x="5327000" y="-34903"/>
                  <a:pt x="5403268" y="60844"/>
                  <a:pt x="5623828" y="0"/>
                </a:cubicBezTo>
                <a:cubicBezTo>
                  <a:pt x="5844388" y="-60844"/>
                  <a:pt x="6143999" y="1420"/>
                  <a:pt x="6332431" y="0"/>
                </a:cubicBezTo>
                <a:cubicBezTo>
                  <a:pt x="6520863" y="-1420"/>
                  <a:pt x="6636624" y="38458"/>
                  <a:pt x="6821704" y="0"/>
                </a:cubicBezTo>
                <a:cubicBezTo>
                  <a:pt x="7006784" y="-38458"/>
                  <a:pt x="7094405" y="24516"/>
                  <a:pt x="7310977" y="0"/>
                </a:cubicBezTo>
                <a:cubicBezTo>
                  <a:pt x="7340657" y="83005"/>
                  <a:pt x="7270695" y="269032"/>
                  <a:pt x="7310977" y="369332"/>
                </a:cubicBezTo>
                <a:cubicBezTo>
                  <a:pt x="7122212" y="395093"/>
                  <a:pt x="6987449" y="332588"/>
                  <a:pt x="6748594" y="369332"/>
                </a:cubicBezTo>
                <a:cubicBezTo>
                  <a:pt x="6509739" y="406076"/>
                  <a:pt x="6299691" y="334196"/>
                  <a:pt x="6186211" y="369332"/>
                </a:cubicBezTo>
                <a:cubicBezTo>
                  <a:pt x="6072731" y="404468"/>
                  <a:pt x="5766994" y="313509"/>
                  <a:pt x="5477609" y="369332"/>
                </a:cubicBezTo>
                <a:cubicBezTo>
                  <a:pt x="5188224" y="425155"/>
                  <a:pt x="5092373" y="306651"/>
                  <a:pt x="4915226" y="369332"/>
                </a:cubicBezTo>
                <a:cubicBezTo>
                  <a:pt x="4738079" y="432013"/>
                  <a:pt x="4661218" y="345704"/>
                  <a:pt x="4572173" y="369332"/>
                </a:cubicBezTo>
                <a:cubicBezTo>
                  <a:pt x="4483128" y="392960"/>
                  <a:pt x="4361118" y="343281"/>
                  <a:pt x="4156009" y="369332"/>
                </a:cubicBezTo>
                <a:cubicBezTo>
                  <a:pt x="3950900" y="395383"/>
                  <a:pt x="3770096" y="338681"/>
                  <a:pt x="3447407" y="369332"/>
                </a:cubicBezTo>
                <a:cubicBezTo>
                  <a:pt x="3124718" y="399983"/>
                  <a:pt x="3114740" y="357317"/>
                  <a:pt x="2885024" y="369332"/>
                </a:cubicBezTo>
                <a:cubicBezTo>
                  <a:pt x="2655308" y="381347"/>
                  <a:pt x="2661706" y="363165"/>
                  <a:pt x="2468861" y="369332"/>
                </a:cubicBezTo>
                <a:cubicBezTo>
                  <a:pt x="2276016" y="375499"/>
                  <a:pt x="2059698" y="353014"/>
                  <a:pt x="1906478" y="369332"/>
                </a:cubicBezTo>
                <a:cubicBezTo>
                  <a:pt x="1753258" y="385650"/>
                  <a:pt x="1647942" y="362645"/>
                  <a:pt x="1563424" y="369332"/>
                </a:cubicBezTo>
                <a:cubicBezTo>
                  <a:pt x="1478906" y="376019"/>
                  <a:pt x="1289042" y="346227"/>
                  <a:pt x="1220371" y="369332"/>
                </a:cubicBezTo>
                <a:cubicBezTo>
                  <a:pt x="1151700" y="392437"/>
                  <a:pt x="868179" y="306128"/>
                  <a:pt x="657988" y="369332"/>
                </a:cubicBezTo>
                <a:cubicBezTo>
                  <a:pt x="447797" y="432536"/>
                  <a:pt x="244092" y="300066"/>
                  <a:pt x="0" y="369332"/>
                </a:cubicBezTo>
                <a:cubicBezTo>
                  <a:pt x="-38702" y="255848"/>
                  <a:pt x="9490" y="150430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a-DK" dirty="0"/>
              <a:t>Jeg har slettet 39 ‘</a:t>
            </a:r>
            <a:r>
              <a:rPr lang="da-DK" dirty="0" err="1"/>
              <a:t>n.a</a:t>
            </a:r>
            <a:r>
              <a:rPr lang="da-DK" dirty="0"/>
              <a:t>.’ virksomheder fra min liste så der nu kun er 62 tilbage</a:t>
            </a:r>
          </a:p>
        </p:txBody>
      </p:sp>
    </p:spTree>
    <p:extLst>
      <p:ext uri="{BB962C8B-B14F-4D97-AF65-F5344CB8AC3E}">
        <p14:creationId xmlns:p14="http://schemas.microsoft.com/office/powerpoint/2010/main" val="2539974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>
            <a:extLst>
              <a:ext uri="{FF2B5EF4-FFF2-40B4-BE49-F238E27FC236}">
                <a16:creationId xmlns:a16="http://schemas.microsoft.com/office/drawing/2014/main" id="{7BA6EF15-4260-7A59-168D-8C1B6E22BFD8}"/>
              </a:ext>
            </a:extLst>
          </p:cNvPr>
          <p:cNvSpPr txBox="1"/>
          <p:nvPr/>
        </p:nvSpPr>
        <p:spPr>
          <a:xfrm>
            <a:off x="1110717" y="842806"/>
            <a:ext cx="9637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For søren! Der er ingen tal!!! Bare rolig, det er fordi året som standard er det aktuelle. </a:t>
            </a:r>
          </a:p>
          <a:p>
            <a:r>
              <a:rPr lang="da-DK" dirty="0"/>
              <a:t>Det kan faktisk tage 1-2 år før alle virksomheder har indberettet til de nationale myndigheder, og før det er sket, får ORBIS selvfølgelig ikke data. Vælg et andet år ….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4DFE264F-F6BB-913A-AA7B-FA8049F4B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717" y="1766136"/>
            <a:ext cx="9637190" cy="4466222"/>
          </a:xfrm>
          <a:prstGeom prst="rect">
            <a:avLst/>
          </a:prstGeom>
        </p:spPr>
      </p:pic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A85F5D7-123A-1611-7DD3-88A645EC3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17" y="1842661"/>
            <a:ext cx="3565557" cy="246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2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>
            <a:extLst>
              <a:ext uri="{FF2B5EF4-FFF2-40B4-BE49-F238E27FC236}">
                <a16:creationId xmlns:a16="http://schemas.microsoft.com/office/drawing/2014/main" id="{7BA6EF15-4260-7A59-168D-8C1B6E22BFD8}"/>
              </a:ext>
            </a:extLst>
          </p:cNvPr>
          <p:cNvSpPr txBox="1"/>
          <p:nvPr/>
        </p:nvSpPr>
        <p:spPr>
          <a:xfrm>
            <a:off x="1110715" y="1259130"/>
            <a:ext cx="963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Vælg danske kroner som valuta 		Udvælg de rette nøgletal 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4633BC9-8BBE-338D-578F-87169762D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700" y="1952374"/>
            <a:ext cx="8719244" cy="4151647"/>
          </a:xfrm>
          <a:custGeom>
            <a:avLst/>
            <a:gdLst>
              <a:gd name="connsiteX0" fmla="*/ 0 w 8719244"/>
              <a:gd name="connsiteY0" fmla="*/ 0 h 4151647"/>
              <a:gd name="connsiteX1" fmla="*/ 581283 w 8719244"/>
              <a:gd name="connsiteY1" fmla="*/ 0 h 4151647"/>
              <a:gd name="connsiteX2" fmla="*/ 1075373 w 8719244"/>
              <a:gd name="connsiteY2" fmla="*/ 0 h 4151647"/>
              <a:gd name="connsiteX3" fmla="*/ 1656656 w 8719244"/>
              <a:gd name="connsiteY3" fmla="*/ 0 h 4151647"/>
              <a:gd name="connsiteX4" fmla="*/ 2325132 w 8719244"/>
              <a:gd name="connsiteY4" fmla="*/ 0 h 4151647"/>
              <a:gd name="connsiteX5" fmla="*/ 2993607 w 8719244"/>
              <a:gd name="connsiteY5" fmla="*/ 0 h 4151647"/>
              <a:gd name="connsiteX6" fmla="*/ 3662082 w 8719244"/>
              <a:gd name="connsiteY6" fmla="*/ 0 h 4151647"/>
              <a:gd name="connsiteX7" fmla="*/ 4417750 w 8719244"/>
              <a:gd name="connsiteY7" fmla="*/ 0 h 4151647"/>
              <a:gd name="connsiteX8" fmla="*/ 4999033 w 8719244"/>
              <a:gd name="connsiteY8" fmla="*/ 0 h 4151647"/>
              <a:gd name="connsiteX9" fmla="*/ 5667509 w 8719244"/>
              <a:gd name="connsiteY9" fmla="*/ 0 h 4151647"/>
              <a:gd name="connsiteX10" fmla="*/ 6248792 w 8719244"/>
              <a:gd name="connsiteY10" fmla="*/ 0 h 4151647"/>
              <a:gd name="connsiteX11" fmla="*/ 6830074 w 8719244"/>
              <a:gd name="connsiteY11" fmla="*/ 0 h 4151647"/>
              <a:gd name="connsiteX12" fmla="*/ 7411357 w 8719244"/>
              <a:gd name="connsiteY12" fmla="*/ 0 h 4151647"/>
              <a:gd name="connsiteX13" fmla="*/ 7731063 w 8719244"/>
              <a:gd name="connsiteY13" fmla="*/ 0 h 4151647"/>
              <a:gd name="connsiteX14" fmla="*/ 8719244 w 8719244"/>
              <a:gd name="connsiteY14" fmla="*/ 0 h 4151647"/>
              <a:gd name="connsiteX15" fmla="*/ 8719244 w 8719244"/>
              <a:gd name="connsiteY15" fmla="*/ 468543 h 4151647"/>
              <a:gd name="connsiteX16" fmla="*/ 8719244 w 8719244"/>
              <a:gd name="connsiteY16" fmla="*/ 1103152 h 4151647"/>
              <a:gd name="connsiteX17" fmla="*/ 8719244 w 8719244"/>
              <a:gd name="connsiteY17" fmla="*/ 1654728 h 4151647"/>
              <a:gd name="connsiteX18" fmla="*/ 8719244 w 8719244"/>
              <a:gd name="connsiteY18" fmla="*/ 2164787 h 4151647"/>
              <a:gd name="connsiteX19" fmla="*/ 8719244 w 8719244"/>
              <a:gd name="connsiteY19" fmla="*/ 2633330 h 4151647"/>
              <a:gd name="connsiteX20" fmla="*/ 8719244 w 8719244"/>
              <a:gd name="connsiteY20" fmla="*/ 3143390 h 4151647"/>
              <a:gd name="connsiteX21" fmla="*/ 8719244 w 8719244"/>
              <a:gd name="connsiteY21" fmla="*/ 4151647 h 4151647"/>
              <a:gd name="connsiteX22" fmla="*/ 8137961 w 8719244"/>
              <a:gd name="connsiteY22" fmla="*/ 4151647 h 4151647"/>
              <a:gd name="connsiteX23" fmla="*/ 7382293 w 8719244"/>
              <a:gd name="connsiteY23" fmla="*/ 4151647 h 4151647"/>
              <a:gd name="connsiteX24" fmla="*/ 6626625 w 8719244"/>
              <a:gd name="connsiteY24" fmla="*/ 4151647 h 4151647"/>
              <a:gd name="connsiteX25" fmla="*/ 6045343 w 8719244"/>
              <a:gd name="connsiteY25" fmla="*/ 4151647 h 4151647"/>
              <a:gd name="connsiteX26" fmla="*/ 5289675 w 8719244"/>
              <a:gd name="connsiteY26" fmla="*/ 4151647 h 4151647"/>
              <a:gd name="connsiteX27" fmla="*/ 4708392 w 8719244"/>
              <a:gd name="connsiteY27" fmla="*/ 4151647 h 4151647"/>
              <a:gd name="connsiteX28" fmla="*/ 4039916 w 8719244"/>
              <a:gd name="connsiteY28" fmla="*/ 4151647 h 4151647"/>
              <a:gd name="connsiteX29" fmla="*/ 3720211 w 8719244"/>
              <a:gd name="connsiteY29" fmla="*/ 4151647 h 4151647"/>
              <a:gd name="connsiteX30" fmla="*/ 2964543 w 8719244"/>
              <a:gd name="connsiteY30" fmla="*/ 4151647 h 4151647"/>
              <a:gd name="connsiteX31" fmla="*/ 2470452 w 8719244"/>
              <a:gd name="connsiteY31" fmla="*/ 4151647 h 4151647"/>
              <a:gd name="connsiteX32" fmla="*/ 1801977 w 8719244"/>
              <a:gd name="connsiteY32" fmla="*/ 4151647 h 4151647"/>
              <a:gd name="connsiteX33" fmla="*/ 1482271 w 8719244"/>
              <a:gd name="connsiteY33" fmla="*/ 4151647 h 4151647"/>
              <a:gd name="connsiteX34" fmla="*/ 726604 w 8719244"/>
              <a:gd name="connsiteY34" fmla="*/ 4151647 h 4151647"/>
              <a:gd name="connsiteX35" fmla="*/ 0 w 8719244"/>
              <a:gd name="connsiteY35" fmla="*/ 4151647 h 4151647"/>
              <a:gd name="connsiteX36" fmla="*/ 0 w 8719244"/>
              <a:gd name="connsiteY36" fmla="*/ 3558555 h 4151647"/>
              <a:gd name="connsiteX37" fmla="*/ 0 w 8719244"/>
              <a:gd name="connsiteY37" fmla="*/ 3090012 h 4151647"/>
              <a:gd name="connsiteX38" fmla="*/ 0 w 8719244"/>
              <a:gd name="connsiteY38" fmla="*/ 2413886 h 4151647"/>
              <a:gd name="connsiteX39" fmla="*/ 0 w 8719244"/>
              <a:gd name="connsiteY39" fmla="*/ 1945343 h 4151647"/>
              <a:gd name="connsiteX40" fmla="*/ 0 w 8719244"/>
              <a:gd name="connsiteY40" fmla="*/ 1352251 h 4151647"/>
              <a:gd name="connsiteX41" fmla="*/ 0 w 8719244"/>
              <a:gd name="connsiteY41" fmla="*/ 883708 h 4151647"/>
              <a:gd name="connsiteX42" fmla="*/ 0 w 8719244"/>
              <a:gd name="connsiteY42" fmla="*/ 0 h 4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719244" h="4151647" fill="none" extrusionOk="0">
                <a:moveTo>
                  <a:pt x="0" y="0"/>
                </a:moveTo>
                <a:cubicBezTo>
                  <a:pt x="149241" y="-42606"/>
                  <a:pt x="347313" y="33815"/>
                  <a:pt x="581283" y="0"/>
                </a:cubicBezTo>
                <a:cubicBezTo>
                  <a:pt x="815253" y="-33815"/>
                  <a:pt x="937492" y="8869"/>
                  <a:pt x="1075373" y="0"/>
                </a:cubicBezTo>
                <a:cubicBezTo>
                  <a:pt x="1213254" y="-8869"/>
                  <a:pt x="1402347" y="13940"/>
                  <a:pt x="1656656" y="0"/>
                </a:cubicBezTo>
                <a:cubicBezTo>
                  <a:pt x="1910965" y="-13940"/>
                  <a:pt x="2182048" y="55136"/>
                  <a:pt x="2325132" y="0"/>
                </a:cubicBezTo>
                <a:cubicBezTo>
                  <a:pt x="2468216" y="-55136"/>
                  <a:pt x="2753136" y="37671"/>
                  <a:pt x="2993607" y="0"/>
                </a:cubicBezTo>
                <a:cubicBezTo>
                  <a:pt x="3234079" y="-37671"/>
                  <a:pt x="3406452" y="48074"/>
                  <a:pt x="3662082" y="0"/>
                </a:cubicBezTo>
                <a:cubicBezTo>
                  <a:pt x="3917712" y="-48074"/>
                  <a:pt x="4143361" y="2230"/>
                  <a:pt x="4417750" y="0"/>
                </a:cubicBezTo>
                <a:cubicBezTo>
                  <a:pt x="4692139" y="-2230"/>
                  <a:pt x="4843148" y="59335"/>
                  <a:pt x="4999033" y="0"/>
                </a:cubicBezTo>
                <a:cubicBezTo>
                  <a:pt x="5154918" y="-59335"/>
                  <a:pt x="5440382" y="33371"/>
                  <a:pt x="5667509" y="0"/>
                </a:cubicBezTo>
                <a:cubicBezTo>
                  <a:pt x="5894636" y="-33371"/>
                  <a:pt x="5964152" y="26101"/>
                  <a:pt x="6248792" y="0"/>
                </a:cubicBezTo>
                <a:cubicBezTo>
                  <a:pt x="6533432" y="-26101"/>
                  <a:pt x="6614303" y="42896"/>
                  <a:pt x="6830074" y="0"/>
                </a:cubicBezTo>
                <a:cubicBezTo>
                  <a:pt x="7045845" y="-42896"/>
                  <a:pt x="7286805" y="5091"/>
                  <a:pt x="7411357" y="0"/>
                </a:cubicBezTo>
                <a:cubicBezTo>
                  <a:pt x="7535909" y="-5091"/>
                  <a:pt x="7644333" y="20501"/>
                  <a:pt x="7731063" y="0"/>
                </a:cubicBezTo>
                <a:cubicBezTo>
                  <a:pt x="7817793" y="-20501"/>
                  <a:pt x="8366932" y="69877"/>
                  <a:pt x="8719244" y="0"/>
                </a:cubicBezTo>
                <a:cubicBezTo>
                  <a:pt x="8772985" y="199737"/>
                  <a:pt x="8713815" y="322002"/>
                  <a:pt x="8719244" y="468543"/>
                </a:cubicBezTo>
                <a:cubicBezTo>
                  <a:pt x="8724673" y="615084"/>
                  <a:pt x="8705858" y="877525"/>
                  <a:pt x="8719244" y="1103152"/>
                </a:cubicBezTo>
                <a:cubicBezTo>
                  <a:pt x="8732630" y="1328779"/>
                  <a:pt x="8687595" y="1537441"/>
                  <a:pt x="8719244" y="1654728"/>
                </a:cubicBezTo>
                <a:cubicBezTo>
                  <a:pt x="8750893" y="1772015"/>
                  <a:pt x="8715396" y="2034199"/>
                  <a:pt x="8719244" y="2164787"/>
                </a:cubicBezTo>
                <a:cubicBezTo>
                  <a:pt x="8723092" y="2295375"/>
                  <a:pt x="8666385" y="2533430"/>
                  <a:pt x="8719244" y="2633330"/>
                </a:cubicBezTo>
                <a:cubicBezTo>
                  <a:pt x="8772103" y="2733230"/>
                  <a:pt x="8674417" y="2990899"/>
                  <a:pt x="8719244" y="3143390"/>
                </a:cubicBezTo>
                <a:cubicBezTo>
                  <a:pt x="8764071" y="3295881"/>
                  <a:pt x="8704936" y="3945536"/>
                  <a:pt x="8719244" y="4151647"/>
                </a:cubicBezTo>
                <a:cubicBezTo>
                  <a:pt x="8527957" y="4152321"/>
                  <a:pt x="8282774" y="4133622"/>
                  <a:pt x="8137961" y="4151647"/>
                </a:cubicBezTo>
                <a:cubicBezTo>
                  <a:pt x="7993148" y="4169672"/>
                  <a:pt x="7711042" y="4084169"/>
                  <a:pt x="7382293" y="4151647"/>
                </a:cubicBezTo>
                <a:cubicBezTo>
                  <a:pt x="7053544" y="4219125"/>
                  <a:pt x="6884378" y="4102149"/>
                  <a:pt x="6626625" y="4151647"/>
                </a:cubicBezTo>
                <a:cubicBezTo>
                  <a:pt x="6368872" y="4201145"/>
                  <a:pt x="6202342" y="4104325"/>
                  <a:pt x="6045343" y="4151647"/>
                </a:cubicBezTo>
                <a:cubicBezTo>
                  <a:pt x="5888344" y="4198969"/>
                  <a:pt x="5599321" y="4074791"/>
                  <a:pt x="5289675" y="4151647"/>
                </a:cubicBezTo>
                <a:cubicBezTo>
                  <a:pt x="4980029" y="4228503"/>
                  <a:pt x="4876738" y="4117385"/>
                  <a:pt x="4708392" y="4151647"/>
                </a:cubicBezTo>
                <a:cubicBezTo>
                  <a:pt x="4540046" y="4185909"/>
                  <a:pt x="4179091" y="4135955"/>
                  <a:pt x="4039916" y="4151647"/>
                </a:cubicBezTo>
                <a:cubicBezTo>
                  <a:pt x="3900741" y="4167339"/>
                  <a:pt x="3857285" y="4150348"/>
                  <a:pt x="3720211" y="4151647"/>
                </a:cubicBezTo>
                <a:cubicBezTo>
                  <a:pt x="3583138" y="4152946"/>
                  <a:pt x="3238274" y="4138478"/>
                  <a:pt x="2964543" y="4151647"/>
                </a:cubicBezTo>
                <a:cubicBezTo>
                  <a:pt x="2690812" y="4164816"/>
                  <a:pt x="2710438" y="4150453"/>
                  <a:pt x="2470452" y="4151647"/>
                </a:cubicBezTo>
                <a:cubicBezTo>
                  <a:pt x="2230466" y="4152841"/>
                  <a:pt x="2061305" y="4141649"/>
                  <a:pt x="1801977" y="4151647"/>
                </a:cubicBezTo>
                <a:cubicBezTo>
                  <a:pt x="1542650" y="4161645"/>
                  <a:pt x="1625553" y="4124682"/>
                  <a:pt x="1482271" y="4151647"/>
                </a:cubicBezTo>
                <a:cubicBezTo>
                  <a:pt x="1338989" y="4178612"/>
                  <a:pt x="1029547" y="4107486"/>
                  <a:pt x="726604" y="4151647"/>
                </a:cubicBezTo>
                <a:cubicBezTo>
                  <a:pt x="423661" y="4195808"/>
                  <a:pt x="348877" y="4113734"/>
                  <a:pt x="0" y="4151647"/>
                </a:cubicBezTo>
                <a:cubicBezTo>
                  <a:pt x="-39771" y="3898247"/>
                  <a:pt x="5426" y="3802187"/>
                  <a:pt x="0" y="3558555"/>
                </a:cubicBezTo>
                <a:cubicBezTo>
                  <a:pt x="-5426" y="3314923"/>
                  <a:pt x="678" y="3304743"/>
                  <a:pt x="0" y="3090012"/>
                </a:cubicBezTo>
                <a:cubicBezTo>
                  <a:pt x="-678" y="2875281"/>
                  <a:pt x="69689" y="2571132"/>
                  <a:pt x="0" y="2413886"/>
                </a:cubicBezTo>
                <a:cubicBezTo>
                  <a:pt x="-69689" y="2256640"/>
                  <a:pt x="4671" y="2111198"/>
                  <a:pt x="0" y="1945343"/>
                </a:cubicBezTo>
                <a:cubicBezTo>
                  <a:pt x="-4671" y="1779488"/>
                  <a:pt x="32010" y="1579655"/>
                  <a:pt x="0" y="1352251"/>
                </a:cubicBezTo>
                <a:cubicBezTo>
                  <a:pt x="-32010" y="1124847"/>
                  <a:pt x="25738" y="1002550"/>
                  <a:pt x="0" y="883708"/>
                </a:cubicBezTo>
                <a:cubicBezTo>
                  <a:pt x="-25738" y="764866"/>
                  <a:pt x="82275" y="352529"/>
                  <a:pt x="0" y="0"/>
                </a:cubicBezTo>
                <a:close/>
              </a:path>
              <a:path w="8719244" h="4151647" stroke="0" extrusionOk="0">
                <a:moveTo>
                  <a:pt x="0" y="0"/>
                </a:moveTo>
                <a:cubicBezTo>
                  <a:pt x="212387" y="-21237"/>
                  <a:pt x="387981" y="32614"/>
                  <a:pt x="494090" y="0"/>
                </a:cubicBezTo>
                <a:cubicBezTo>
                  <a:pt x="600199" y="-32614"/>
                  <a:pt x="715524" y="14238"/>
                  <a:pt x="813796" y="0"/>
                </a:cubicBezTo>
                <a:cubicBezTo>
                  <a:pt x="912068" y="-14238"/>
                  <a:pt x="1219177" y="76591"/>
                  <a:pt x="1569464" y="0"/>
                </a:cubicBezTo>
                <a:cubicBezTo>
                  <a:pt x="1919751" y="-76591"/>
                  <a:pt x="1911330" y="17469"/>
                  <a:pt x="2063554" y="0"/>
                </a:cubicBezTo>
                <a:cubicBezTo>
                  <a:pt x="2215778" y="-17469"/>
                  <a:pt x="2395133" y="31451"/>
                  <a:pt x="2557645" y="0"/>
                </a:cubicBezTo>
                <a:cubicBezTo>
                  <a:pt x="2720157" y="-31451"/>
                  <a:pt x="3028321" y="36906"/>
                  <a:pt x="3313313" y="0"/>
                </a:cubicBezTo>
                <a:cubicBezTo>
                  <a:pt x="3598305" y="-36906"/>
                  <a:pt x="3524585" y="29766"/>
                  <a:pt x="3720211" y="0"/>
                </a:cubicBezTo>
                <a:cubicBezTo>
                  <a:pt x="3915837" y="-29766"/>
                  <a:pt x="4252711" y="8685"/>
                  <a:pt x="4475879" y="0"/>
                </a:cubicBezTo>
                <a:cubicBezTo>
                  <a:pt x="4699047" y="-8685"/>
                  <a:pt x="5079475" y="34130"/>
                  <a:pt x="5231546" y="0"/>
                </a:cubicBezTo>
                <a:cubicBezTo>
                  <a:pt x="5383617" y="-34130"/>
                  <a:pt x="5567561" y="51060"/>
                  <a:pt x="5812829" y="0"/>
                </a:cubicBezTo>
                <a:cubicBezTo>
                  <a:pt x="6058097" y="-51060"/>
                  <a:pt x="6258305" y="63002"/>
                  <a:pt x="6568497" y="0"/>
                </a:cubicBezTo>
                <a:cubicBezTo>
                  <a:pt x="6878689" y="-63002"/>
                  <a:pt x="6954600" y="2178"/>
                  <a:pt x="7062588" y="0"/>
                </a:cubicBezTo>
                <a:cubicBezTo>
                  <a:pt x="7170576" y="-2178"/>
                  <a:pt x="7410799" y="2830"/>
                  <a:pt x="7556678" y="0"/>
                </a:cubicBezTo>
                <a:cubicBezTo>
                  <a:pt x="7702557" y="-2830"/>
                  <a:pt x="8071270" y="48514"/>
                  <a:pt x="8225154" y="0"/>
                </a:cubicBezTo>
                <a:cubicBezTo>
                  <a:pt x="8379038" y="-48514"/>
                  <a:pt x="8610094" y="40324"/>
                  <a:pt x="8719244" y="0"/>
                </a:cubicBezTo>
                <a:cubicBezTo>
                  <a:pt x="8786009" y="138746"/>
                  <a:pt x="8668670" y="366950"/>
                  <a:pt x="8719244" y="676125"/>
                </a:cubicBezTo>
                <a:cubicBezTo>
                  <a:pt x="8769818" y="985300"/>
                  <a:pt x="8685209" y="1178498"/>
                  <a:pt x="8719244" y="1310734"/>
                </a:cubicBezTo>
                <a:cubicBezTo>
                  <a:pt x="8753279" y="1442970"/>
                  <a:pt x="8661717" y="1797515"/>
                  <a:pt x="8719244" y="1945343"/>
                </a:cubicBezTo>
                <a:cubicBezTo>
                  <a:pt x="8776771" y="2093171"/>
                  <a:pt x="8712112" y="2318082"/>
                  <a:pt x="8719244" y="2579952"/>
                </a:cubicBezTo>
                <a:cubicBezTo>
                  <a:pt x="8726376" y="2841822"/>
                  <a:pt x="8665305" y="2843155"/>
                  <a:pt x="8719244" y="3048495"/>
                </a:cubicBezTo>
                <a:cubicBezTo>
                  <a:pt x="8773183" y="3253835"/>
                  <a:pt x="8703860" y="3428731"/>
                  <a:pt x="8719244" y="3558555"/>
                </a:cubicBezTo>
                <a:cubicBezTo>
                  <a:pt x="8734628" y="3688379"/>
                  <a:pt x="8682876" y="3884847"/>
                  <a:pt x="8719244" y="4151647"/>
                </a:cubicBezTo>
                <a:cubicBezTo>
                  <a:pt x="8487647" y="4156840"/>
                  <a:pt x="8328574" y="4106783"/>
                  <a:pt x="8225154" y="4151647"/>
                </a:cubicBezTo>
                <a:cubicBezTo>
                  <a:pt x="8121734" y="4196511"/>
                  <a:pt x="7760390" y="4111658"/>
                  <a:pt x="7643871" y="4151647"/>
                </a:cubicBezTo>
                <a:cubicBezTo>
                  <a:pt x="7527352" y="4191636"/>
                  <a:pt x="7414320" y="4118742"/>
                  <a:pt x="7324165" y="4151647"/>
                </a:cubicBezTo>
                <a:cubicBezTo>
                  <a:pt x="7234010" y="4184552"/>
                  <a:pt x="7144177" y="4129909"/>
                  <a:pt x="7004459" y="4151647"/>
                </a:cubicBezTo>
                <a:cubicBezTo>
                  <a:pt x="6864741" y="4173385"/>
                  <a:pt x="6644575" y="4143293"/>
                  <a:pt x="6423176" y="4151647"/>
                </a:cubicBezTo>
                <a:cubicBezTo>
                  <a:pt x="6201777" y="4160001"/>
                  <a:pt x="6187693" y="4131069"/>
                  <a:pt x="6016278" y="4151647"/>
                </a:cubicBezTo>
                <a:cubicBezTo>
                  <a:pt x="5844863" y="4172225"/>
                  <a:pt x="5578849" y="4100165"/>
                  <a:pt x="5347803" y="4151647"/>
                </a:cubicBezTo>
                <a:cubicBezTo>
                  <a:pt x="5116757" y="4203129"/>
                  <a:pt x="5052327" y="4104940"/>
                  <a:pt x="4940905" y="4151647"/>
                </a:cubicBezTo>
                <a:cubicBezTo>
                  <a:pt x="4829483" y="4198354"/>
                  <a:pt x="4440069" y="4078288"/>
                  <a:pt x="4272430" y="4151647"/>
                </a:cubicBezTo>
                <a:cubicBezTo>
                  <a:pt x="4104792" y="4225006"/>
                  <a:pt x="4019451" y="4125514"/>
                  <a:pt x="3952724" y="4151647"/>
                </a:cubicBezTo>
                <a:cubicBezTo>
                  <a:pt x="3885997" y="4177780"/>
                  <a:pt x="3498307" y="4119636"/>
                  <a:pt x="3284249" y="4151647"/>
                </a:cubicBezTo>
                <a:cubicBezTo>
                  <a:pt x="3070191" y="4183658"/>
                  <a:pt x="3053986" y="4132368"/>
                  <a:pt x="2877351" y="4151647"/>
                </a:cubicBezTo>
                <a:cubicBezTo>
                  <a:pt x="2700716" y="4170926"/>
                  <a:pt x="2678755" y="4135964"/>
                  <a:pt x="2557645" y="4151647"/>
                </a:cubicBezTo>
                <a:cubicBezTo>
                  <a:pt x="2436535" y="4167330"/>
                  <a:pt x="2284080" y="4114650"/>
                  <a:pt x="2150747" y="4151647"/>
                </a:cubicBezTo>
                <a:cubicBezTo>
                  <a:pt x="2017414" y="4188644"/>
                  <a:pt x="1754164" y="4107302"/>
                  <a:pt x="1482271" y="4151647"/>
                </a:cubicBezTo>
                <a:cubicBezTo>
                  <a:pt x="1210378" y="4195992"/>
                  <a:pt x="1253440" y="4131544"/>
                  <a:pt x="1075373" y="4151647"/>
                </a:cubicBezTo>
                <a:cubicBezTo>
                  <a:pt x="897306" y="4171750"/>
                  <a:pt x="880391" y="4147026"/>
                  <a:pt x="755668" y="4151647"/>
                </a:cubicBezTo>
                <a:cubicBezTo>
                  <a:pt x="630945" y="4156268"/>
                  <a:pt x="241289" y="4093604"/>
                  <a:pt x="0" y="4151647"/>
                </a:cubicBezTo>
                <a:cubicBezTo>
                  <a:pt x="-11767" y="3990134"/>
                  <a:pt x="14380" y="3773257"/>
                  <a:pt x="0" y="3600071"/>
                </a:cubicBezTo>
                <a:cubicBezTo>
                  <a:pt x="-14380" y="3426885"/>
                  <a:pt x="53167" y="3303622"/>
                  <a:pt x="0" y="3131528"/>
                </a:cubicBezTo>
                <a:cubicBezTo>
                  <a:pt x="-53167" y="2959434"/>
                  <a:pt x="25066" y="2773696"/>
                  <a:pt x="0" y="2538436"/>
                </a:cubicBezTo>
                <a:cubicBezTo>
                  <a:pt x="-25066" y="2303176"/>
                  <a:pt x="31739" y="2266576"/>
                  <a:pt x="0" y="2028376"/>
                </a:cubicBezTo>
                <a:cubicBezTo>
                  <a:pt x="-31739" y="1790176"/>
                  <a:pt x="26189" y="1633403"/>
                  <a:pt x="0" y="1435284"/>
                </a:cubicBezTo>
                <a:cubicBezTo>
                  <a:pt x="-26189" y="1237165"/>
                  <a:pt x="61453" y="1034455"/>
                  <a:pt x="0" y="842191"/>
                </a:cubicBezTo>
                <a:cubicBezTo>
                  <a:pt x="-61453" y="649927"/>
                  <a:pt x="48575" y="396506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cxnSp>
        <p:nvCxnSpPr>
          <p:cNvPr id="21" name="Lige pilforbindelse 20">
            <a:extLst>
              <a:ext uri="{FF2B5EF4-FFF2-40B4-BE49-F238E27FC236}">
                <a16:creationId xmlns:a16="http://schemas.microsoft.com/office/drawing/2014/main" id="{4EDCBC86-7999-6FD6-38CD-B1255B024F4B}"/>
              </a:ext>
            </a:extLst>
          </p:cNvPr>
          <p:cNvCxnSpPr/>
          <p:nvPr/>
        </p:nvCxnSpPr>
        <p:spPr>
          <a:xfrm flipH="1">
            <a:off x="1762125" y="1628462"/>
            <a:ext cx="457200" cy="6575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9DF3AFC2-018B-73D2-72F8-C7AEC55C0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1453" y="1206535"/>
            <a:ext cx="1086133" cy="483822"/>
          </a:xfrm>
          <a:prstGeom prst="rect">
            <a:avLst/>
          </a:prstGeom>
        </p:spPr>
      </p:pic>
      <p:cxnSp>
        <p:nvCxnSpPr>
          <p:cNvPr id="30" name="Lige pilforbindelse 29">
            <a:extLst>
              <a:ext uri="{FF2B5EF4-FFF2-40B4-BE49-F238E27FC236}">
                <a16:creationId xmlns:a16="http://schemas.microsoft.com/office/drawing/2014/main" id="{DBC21F8F-D3F7-8FC1-1F6E-8438C6A41A53}"/>
              </a:ext>
            </a:extLst>
          </p:cNvPr>
          <p:cNvCxnSpPr>
            <a:cxnSpLocks/>
          </p:cNvCxnSpPr>
          <p:nvPr/>
        </p:nvCxnSpPr>
        <p:spPr>
          <a:xfrm flipH="1">
            <a:off x="5105759" y="1690357"/>
            <a:ext cx="3065694" cy="12338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felt 1">
            <a:extLst>
              <a:ext uri="{FF2B5EF4-FFF2-40B4-BE49-F238E27FC236}">
                <a16:creationId xmlns:a16="http://schemas.microsoft.com/office/drawing/2014/main" id="{FDD7DBE3-FA4C-E927-9953-04D78A728433}"/>
              </a:ext>
            </a:extLst>
          </p:cNvPr>
          <p:cNvSpPr txBox="1"/>
          <p:nvPr/>
        </p:nvSpPr>
        <p:spPr>
          <a:xfrm>
            <a:off x="5662863" y="5662863"/>
            <a:ext cx="86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Tryk på</a:t>
            </a:r>
          </a:p>
        </p:txBody>
      </p:sp>
      <p:pic>
        <p:nvPicPr>
          <p:cNvPr id="5" name="Grafik 4" descr="Badge 1 med massiv udfyldning">
            <a:extLst>
              <a:ext uri="{FF2B5EF4-FFF2-40B4-BE49-F238E27FC236}">
                <a16:creationId xmlns:a16="http://schemas.microsoft.com/office/drawing/2014/main" id="{13E70969-528A-60EA-A838-6223B9465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29564" y="497893"/>
            <a:ext cx="914400" cy="914400"/>
          </a:xfrm>
          <a:prstGeom prst="rect">
            <a:avLst/>
          </a:prstGeom>
        </p:spPr>
      </p:pic>
      <p:pic>
        <p:nvPicPr>
          <p:cNvPr id="8" name="Grafik 7" descr="Badge med massiv udfyldning">
            <a:extLst>
              <a:ext uri="{FF2B5EF4-FFF2-40B4-BE49-F238E27FC236}">
                <a16:creationId xmlns:a16="http://schemas.microsoft.com/office/drawing/2014/main" id="{8EAF9A80-289C-6D8C-9952-347FF1648E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80063" y="986596"/>
            <a:ext cx="914400" cy="914400"/>
          </a:xfrm>
          <a:prstGeom prst="rect">
            <a:avLst/>
          </a:prstGeom>
        </p:spPr>
      </p:pic>
      <p:pic>
        <p:nvPicPr>
          <p:cNvPr id="9" name="Grafik 8" descr="Badge 3 med massiv udfyldning">
            <a:extLst>
              <a:ext uri="{FF2B5EF4-FFF2-40B4-BE49-F238E27FC236}">
                <a16:creationId xmlns:a16="http://schemas.microsoft.com/office/drawing/2014/main" id="{F0E7EA40-5256-3CAE-3837-BB2069273F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48463" y="539032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34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>
            <a:extLst>
              <a:ext uri="{FF2B5EF4-FFF2-40B4-BE49-F238E27FC236}">
                <a16:creationId xmlns:a16="http://schemas.microsoft.com/office/drawing/2014/main" id="{7BA6EF15-4260-7A59-168D-8C1B6E22BFD8}"/>
              </a:ext>
            </a:extLst>
          </p:cNvPr>
          <p:cNvSpPr txBox="1"/>
          <p:nvPr/>
        </p:nvSpPr>
        <p:spPr>
          <a:xfrm>
            <a:off x="3242222" y="875148"/>
            <a:ext cx="8283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En række nøgletal er tilvalgt på forhånd af databasen. Slet dem, du ikke ønsker at have med - tilvælg de nøgletal, der er relevante for dit marked.</a:t>
            </a:r>
          </a:p>
          <a:p>
            <a:r>
              <a:rPr lang="da-DK" dirty="0"/>
              <a:t>Tidligere i processen tilvalgte du nøgletal – men det var for at kunne slette virksomheder uden data (</a:t>
            </a:r>
            <a:r>
              <a:rPr lang="da-DK" dirty="0" err="1"/>
              <a:t>n.a</a:t>
            </a:r>
            <a:r>
              <a:rPr lang="da-DK" dirty="0"/>
              <a:t>. og </a:t>
            </a:r>
            <a:r>
              <a:rPr lang="da-DK" dirty="0" err="1"/>
              <a:t>n.s</a:t>
            </a:r>
            <a:r>
              <a:rPr lang="da-DK" dirty="0"/>
              <a:t>.) – hvilket du ikke kan i 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B90F8E7-8A02-6E3A-7A1A-9E81D88A4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207" y="2619375"/>
            <a:ext cx="4630043" cy="161925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14A2705B-6770-E324-84D2-7F6B4ECC9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176" y="2265977"/>
            <a:ext cx="4543425" cy="3449023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B730C673-D9BC-0571-5886-F3E40274D354}"/>
              </a:ext>
            </a:extLst>
          </p:cNvPr>
          <p:cNvSpPr txBox="1"/>
          <p:nvPr/>
        </p:nvSpPr>
        <p:spPr>
          <a:xfrm>
            <a:off x="6000750" y="5715000"/>
            <a:ext cx="454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Tryk på 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AFC67F2D-FE00-8161-E035-27A81E5B9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207" y="5703332"/>
            <a:ext cx="628650" cy="381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7D68329-C9B5-04AA-E089-CD997DB6A3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176" y="833253"/>
            <a:ext cx="1639045" cy="73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65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A51DFB06-7322-348C-2942-4B092F41DFA1}"/>
              </a:ext>
            </a:extLst>
          </p:cNvPr>
          <p:cNvSpPr txBox="1"/>
          <p:nvPr/>
        </p:nvSpPr>
        <p:spPr>
          <a:xfrm>
            <a:off x="1695450" y="5022177"/>
            <a:ext cx="9133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Og hvordan bruger du så disse data til at benchmarke dine virksomheder?</a:t>
            </a:r>
          </a:p>
          <a:p>
            <a:r>
              <a:rPr lang="da-DK" dirty="0"/>
              <a:t>Det er en helt anden historie, som du kan blive klogere på i lærebøger om regnskabsanalyse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pic>
        <p:nvPicPr>
          <p:cNvPr id="6" name="Billede 5" descr="Et billede, der indeholder bord&#10;&#10;Automatisk genereret beskrivelse">
            <a:extLst>
              <a:ext uri="{FF2B5EF4-FFF2-40B4-BE49-F238E27FC236}">
                <a16:creationId xmlns:a16="http://schemas.microsoft.com/office/drawing/2014/main" id="{B680E693-CE8D-9011-364B-15CF20720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11" y="635494"/>
            <a:ext cx="10379178" cy="4146056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6E83E37-D912-40A3-4EFC-CAA1BCA72096}"/>
              </a:ext>
            </a:extLst>
          </p:cNvPr>
          <p:cNvSpPr txBox="1"/>
          <p:nvPr/>
        </p:nvSpPr>
        <p:spPr>
          <a:xfrm>
            <a:off x="2333624" y="3539609"/>
            <a:ext cx="2133599" cy="3693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Standard-afvigelsen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1CD54F44-D4E0-9FD3-6996-E045FCD30FBC}"/>
              </a:ext>
            </a:extLst>
          </p:cNvPr>
          <p:cNvSpPr txBox="1"/>
          <p:nvPr/>
        </p:nvSpPr>
        <p:spPr>
          <a:xfrm>
            <a:off x="2333625" y="3937516"/>
            <a:ext cx="2133600" cy="3693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Middelværdien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11DBE139-DDE8-59BD-31A7-9F41947B9288}"/>
              </a:ext>
            </a:extLst>
          </p:cNvPr>
          <p:cNvSpPr txBox="1"/>
          <p:nvPr/>
        </p:nvSpPr>
        <p:spPr>
          <a:xfrm>
            <a:off x="2333624" y="4330294"/>
            <a:ext cx="2133600" cy="35394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a-DK" sz="1700" dirty="0"/>
              <a:t>Gennemsnitsværdien</a:t>
            </a:r>
          </a:p>
        </p:txBody>
      </p:sp>
    </p:spTree>
    <p:extLst>
      <p:ext uri="{BB962C8B-B14F-4D97-AF65-F5344CB8AC3E}">
        <p14:creationId xmlns:p14="http://schemas.microsoft.com/office/powerpoint/2010/main" val="1455103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532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At benchmarke virksomheder i ORBIS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beregne markedsestimater i ORBIS</dc:title>
  <dc:creator>Mette G. Hansen (uddannelsesbibliotekar – mha@eaaa.dk)</dc:creator>
  <cp:lastModifiedBy>Sidsel Emkjær Stigaard (uddannelsesbibliotekar – sist@eaaa.dk)</cp:lastModifiedBy>
  <cp:revision>10</cp:revision>
  <dcterms:created xsi:type="dcterms:W3CDTF">2022-09-09T11:41:18Z</dcterms:created>
  <dcterms:modified xsi:type="dcterms:W3CDTF">2022-10-14T06:39:39Z</dcterms:modified>
</cp:coreProperties>
</file>